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4"/>
  </p:notesMasterIdLst>
  <p:handoutMasterIdLst>
    <p:handoutMasterId r:id="rId35"/>
  </p:handoutMasterIdLst>
  <p:sldIdLst>
    <p:sldId id="2016" r:id="rId5"/>
    <p:sldId id="2184" r:id="rId6"/>
    <p:sldId id="2185" r:id="rId7"/>
    <p:sldId id="2015" r:id="rId8"/>
    <p:sldId id="2186" r:id="rId9"/>
    <p:sldId id="2187" r:id="rId10"/>
    <p:sldId id="2192" r:id="rId11"/>
    <p:sldId id="2188" r:id="rId12"/>
    <p:sldId id="2189" r:id="rId13"/>
    <p:sldId id="2190" r:id="rId14"/>
    <p:sldId id="2193" r:id="rId15"/>
    <p:sldId id="2195" r:id="rId16"/>
    <p:sldId id="2194" r:id="rId17"/>
    <p:sldId id="2196" r:id="rId18"/>
    <p:sldId id="2197" r:id="rId19"/>
    <p:sldId id="2198" r:id="rId20"/>
    <p:sldId id="2199" r:id="rId21"/>
    <p:sldId id="2200" r:id="rId22"/>
    <p:sldId id="2201" r:id="rId23"/>
    <p:sldId id="2202" r:id="rId24"/>
    <p:sldId id="2014" r:id="rId25"/>
    <p:sldId id="2203" r:id="rId26"/>
    <p:sldId id="2204" r:id="rId27"/>
    <p:sldId id="2205" r:id="rId28"/>
    <p:sldId id="2017" r:id="rId29"/>
    <p:sldId id="2209" r:id="rId30"/>
    <p:sldId id="1995" r:id="rId31"/>
    <p:sldId id="1996" r:id="rId32"/>
    <p:sldId id="28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6353836C-8F4B-4A21-AF6F-9DA7883D7634}">
          <p14:sldIdLst/>
        </p14:section>
        <p14:section name="1차시" id="{C8C4BB75-4A0C-4C42-BB28-6362FA7F18D1}">
          <p14:sldIdLst/>
        </p14:section>
        <p14:section name="2차시" id="{104E5F5E-DDF1-4AEB-920C-6E55E48D3290}">
          <p14:sldIdLst/>
        </p14:section>
        <p14:section name="3차시" id="{3446B039-D222-4924-9C8D-D2C307EE9E0F}">
          <p14:sldIdLst/>
        </p14:section>
        <p14:section name="4차시" id="{72763220-3F3C-431F-B107-1F314C6858A9}">
          <p14:sldIdLst/>
        </p14:section>
        <p14:section name="5차시" id="{8981598A-70CD-42A1-869A-D744E3BA9B81}">
          <p14:sldIdLst/>
        </p14:section>
        <p14:section name="6차시" id="{A5AD3D1F-B5C8-46A6-BEE0-E37B5B18AFDF}">
          <p14:sldIdLst/>
        </p14:section>
        <p14:section name="7차시" id="{6005FEED-B711-4194-97F3-ADCEE01B027F}">
          <p14:sldIdLst>
            <p14:sldId id="2016"/>
            <p14:sldId id="2184"/>
            <p14:sldId id="2185"/>
            <p14:sldId id="2015"/>
            <p14:sldId id="2186"/>
            <p14:sldId id="2187"/>
            <p14:sldId id="2192"/>
            <p14:sldId id="2188"/>
            <p14:sldId id="2189"/>
            <p14:sldId id="2190"/>
            <p14:sldId id="2193"/>
            <p14:sldId id="2195"/>
            <p14:sldId id="2194"/>
            <p14:sldId id="2196"/>
            <p14:sldId id="2197"/>
            <p14:sldId id="2198"/>
            <p14:sldId id="2199"/>
            <p14:sldId id="2200"/>
            <p14:sldId id="2201"/>
            <p14:sldId id="2202"/>
          </p14:sldIdLst>
        </p14:section>
        <p14:section name="8차시" id="{B8ED7355-373B-4D24-9144-474448B594ED}">
          <p14:sldIdLst>
            <p14:sldId id="2014"/>
            <p14:sldId id="2203"/>
            <p14:sldId id="2204"/>
            <p14:sldId id="2205"/>
            <p14:sldId id="2017"/>
            <p14:sldId id="2209"/>
            <p14:sldId id="1995"/>
            <p14:sldId id="199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A66"/>
    <a:srgbClr val="FFFDF5"/>
    <a:srgbClr val="F3FAF0"/>
    <a:srgbClr val="F9F9F9"/>
    <a:srgbClr val="EEF6EB"/>
    <a:srgbClr val="BEE8CA"/>
    <a:srgbClr val="00A5D1"/>
    <a:srgbClr val="6AC985"/>
    <a:srgbClr val="8BD5A0"/>
    <a:srgbClr val="8CB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7CA3CA-2304-4F8C-AE72-75DA1C200A54}">
  <a:tblStyle styleId="{387CA3CA-2304-4F8C-AE72-75DA1C200A5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D65D11-F074-4C7D-9CA5-3D9D90EB1B2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86245" autoAdjust="0"/>
  </p:normalViewPr>
  <p:slideViewPr>
    <p:cSldViewPr snapToGrid="0">
      <p:cViewPr varScale="1">
        <p:scale>
          <a:sx n="88" d="100"/>
          <a:sy n="88" d="100"/>
        </p:scale>
        <p:origin x="1520" y="480"/>
      </p:cViewPr>
      <p:guideLst/>
    </p:cSldViewPr>
  </p:slideViewPr>
  <p:outlineViewPr>
    <p:cViewPr>
      <p:scale>
        <a:sx n="33" d="100"/>
        <a:sy n="33" d="100"/>
      </p:scale>
      <p:origin x="0" y="-5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483020-5D2E-C066-AACE-A7A52DF3D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BA8C5-65AB-36E7-9257-B6AF0051D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80F16-64D8-42E8-82B2-0D21D1833BD7}" type="datetimeFigureOut">
              <a:rPr lang="ko-KR" altLang="en-US" smtClean="0"/>
              <a:t>2025. 8. 22.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414EC-2E2C-0915-7D40-7320EB5A26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AD650-8772-3976-D20C-22D5757DA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C6C94-495C-4E83-A1F4-B6887A19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5683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SB 어그로 Light" panose="02020603020101020101" pitchFamily="18" charset="-127"/>
        <a:ea typeface="SB 어그로 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85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49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26" name="Google Shape;3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표지(1)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사각형, 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860385-1CED-4A2A-DB98-AA854C427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4F4DE0-8F89-8ACD-20B3-F983CA3588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83" y="289854"/>
            <a:ext cx="2400914" cy="780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B891D-48E0-5CB6-0C99-E41BBDF7B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570" b="-16829"/>
          <a:stretch/>
        </p:blipFill>
        <p:spPr>
          <a:xfrm>
            <a:off x="1148527" y="6102442"/>
            <a:ext cx="1770987" cy="3985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C1B15-E863-8FB7-818B-041CAA7D8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9" r="25497" b="-10096"/>
          <a:stretch/>
        </p:blipFill>
        <p:spPr>
          <a:xfrm>
            <a:off x="3081393" y="6101293"/>
            <a:ext cx="1363791" cy="375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54C5CF-2A40-E55B-3F65-6FF40559C3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63" y="6001948"/>
            <a:ext cx="1237596" cy="5388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64" y="6011270"/>
            <a:ext cx="1109696" cy="5201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ABAFD-E870-5F54-D4D3-8F03C1806187}"/>
              </a:ext>
            </a:extLst>
          </p:cNvPr>
          <p:cNvSpPr txBox="1"/>
          <p:nvPr userDrawn="1"/>
        </p:nvSpPr>
        <p:spPr>
          <a:xfrm rot="16200000">
            <a:off x="-1722518" y="2808203"/>
            <a:ext cx="410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748213" algn="l"/>
              </a:tabLst>
            </a:pPr>
            <a:r>
              <a:rPr lang="ko-KR" altLang="en-US" sz="1200">
                <a:solidFill>
                  <a:schemeClr val="bg1"/>
                </a:solidFill>
                <a:latin typeface="+mn-ea"/>
                <a:ea typeface="+mn-ea"/>
              </a:rPr>
              <a:t>현장에서 인정받은 뿌리가 단단한 디지털 교육</a:t>
            </a:r>
          </a:p>
        </p:txBody>
      </p:sp>
      <p:sp>
        <p:nvSpPr>
          <p:cNvPr id="29" name="모서리가 둥근 직사각형 3">
            <a:extLst>
              <a:ext uri="{FF2B5EF4-FFF2-40B4-BE49-F238E27FC236}">
                <a16:creationId xmlns:a16="http://schemas.microsoft.com/office/drawing/2014/main" id="{CDF166F1-74AE-7CC5-1C3C-476B0A2BBB43}"/>
              </a:ext>
            </a:extLst>
          </p:cNvPr>
          <p:cNvSpPr/>
          <p:nvPr userDrawn="1"/>
        </p:nvSpPr>
        <p:spPr>
          <a:xfrm>
            <a:off x="7532208" y="6013225"/>
            <a:ext cx="4338824" cy="527539"/>
          </a:xfrm>
          <a:prstGeom prst="roundRect">
            <a:avLst/>
          </a:prstGeom>
          <a:solidFill>
            <a:srgbClr val="F3FAF0"/>
          </a:solidFill>
          <a:ln w="127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D8200-5200-A1B2-F747-73DF4504C621}"/>
              </a:ext>
            </a:extLst>
          </p:cNvPr>
          <p:cNvSpPr txBox="1"/>
          <p:nvPr userDrawn="1"/>
        </p:nvSpPr>
        <p:spPr>
          <a:xfrm>
            <a:off x="7778817" y="6090798"/>
            <a:ext cx="408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>
                <a:latin typeface="+mn-ea"/>
                <a:ea typeface="+mn-ea"/>
              </a:rPr>
              <a:t>본 자료의 저작권은 ㈜</a:t>
            </a:r>
            <a:r>
              <a:rPr lang="ko-KR" altLang="en-US" sz="1050" err="1">
                <a:latin typeface="+mn-ea"/>
                <a:ea typeface="+mn-ea"/>
              </a:rPr>
              <a:t>네패스</a:t>
            </a:r>
            <a:r>
              <a:rPr lang="ko-KR" altLang="en-US" sz="1050">
                <a:latin typeface="+mn-ea"/>
                <a:ea typeface="+mn-ea"/>
              </a:rPr>
              <a:t> </a:t>
            </a:r>
            <a:r>
              <a:rPr lang="ko-KR" altLang="en-US" sz="1050" err="1">
                <a:latin typeface="+mn-ea"/>
                <a:ea typeface="+mn-ea"/>
              </a:rPr>
              <a:t>코코아팹과</a:t>
            </a:r>
            <a:r>
              <a:rPr lang="ko-KR" altLang="en-US" sz="1050">
                <a:latin typeface="+mn-ea"/>
                <a:ea typeface="+mn-ea"/>
              </a:rPr>
              <a:t> </a:t>
            </a:r>
            <a:r>
              <a:rPr lang="ko-KR" altLang="en-US" sz="1050" err="1">
                <a:latin typeface="+mn-ea"/>
                <a:ea typeface="+mn-ea"/>
              </a:rPr>
              <a:t>팀모노리스에게</a:t>
            </a:r>
            <a:r>
              <a:rPr lang="ko-KR" altLang="en-US" sz="1050">
                <a:latin typeface="+mn-ea"/>
                <a:ea typeface="+mn-ea"/>
              </a:rPr>
              <a:t> 있습니다</a:t>
            </a:r>
            <a:r>
              <a:rPr lang="en-US" altLang="ko-KR" sz="1050">
                <a:latin typeface="+mn-ea"/>
                <a:ea typeface="+mn-ea"/>
              </a:rPr>
              <a:t>.</a:t>
            </a:r>
          </a:p>
          <a:p>
            <a:r>
              <a:rPr lang="ko-KR" altLang="en-US" sz="1050">
                <a:latin typeface="+mn-ea"/>
                <a:ea typeface="+mn-ea"/>
              </a:rPr>
              <a:t>무단 </a:t>
            </a:r>
            <a:r>
              <a:rPr lang="ko-KR" altLang="en-US" sz="1050" err="1">
                <a:latin typeface="+mn-ea"/>
                <a:ea typeface="+mn-ea"/>
              </a:rPr>
              <a:t>수정ꞏ복제ꞏ배포</a:t>
            </a:r>
            <a:r>
              <a:rPr lang="ko-KR" altLang="en-US" sz="1050">
                <a:latin typeface="+mn-ea"/>
                <a:ea typeface="+mn-ea"/>
              </a:rPr>
              <a:t> 및 상업적 이용은 금지합니다</a:t>
            </a:r>
            <a:r>
              <a:rPr lang="en-US" altLang="ko-KR" sz="1050">
                <a:latin typeface="+mn-ea"/>
                <a:ea typeface="+mn-ea"/>
              </a:rPr>
              <a:t>. </a:t>
            </a:r>
            <a:endParaRPr lang="ko-KR" altLang="en-US" sz="1050"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7AA8EE-C242-9338-1D01-76C91B40E235}"/>
              </a:ext>
            </a:extLst>
          </p:cNvPr>
          <p:cNvGrpSpPr/>
          <p:nvPr userDrawn="1"/>
        </p:nvGrpSpPr>
        <p:grpSpPr>
          <a:xfrm>
            <a:off x="1197565" y="1079058"/>
            <a:ext cx="6495238" cy="3019927"/>
            <a:chOff x="1581206" y="1268916"/>
            <a:chExt cx="6495238" cy="30199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58BCCD-BB72-72E3-74C4-A4FBAD7865BD}"/>
                </a:ext>
              </a:extLst>
            </p:cNvPr>
            <p:cNvSpPr txBox="1"/>
            <p:nvPr userDrawn="1"/>
          </p:nvSpPr>
          <p:spPr>
            <a:xfrm>
              <a:off x="1581206" y="1268916"/>
              <a:ext cx="6495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4748213" algn="l"/>
                </a:tabLst>
              </a:pPr>
              <a:r>
                <a:rPr lang="ko-KR" altLang="en-US" sz="3200">
                  <a:solidFill>
                    <a:schemeClr val="accent2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상상</a:t>
              </a:r>
              <a:r>
                <a:rPr lang="ko-KR" altLang="en-US" sz="2800">
                  <a:solidFill>
                    <a:schemeClr val="tx1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에 </a:t>
              </a:r>
              <a:r>
                <a:rPr lang="ko-KR" altLang="en-US" sz="3200">
                  <a:solidFill>
                    <a:schemeClr val="accent2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날개</a:t>
              </a:r>
              <a:r>
                <a:rPr lang="ko-KR" altLang="en-US" sz="2800">
                  <a:solidFill>
                    <a:schemeClr val="tx1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를 달다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59C91376-D1D1-BAD2-A68E-1EB875164F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6950" y="1959227"/>
              <a:ext cx="5140301" cy="21693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9EF5A4-6B20-859A-F22F-AE0670C51CC2}"/>
                </a:ext>
              </a:extLst>
            </p:cNvPr>
            <p:cNvSpPr txBox="1"/>
            <p:nvPr userDrawn="1"/>
          </p:nvSpPr>
          <p:spPr>
            <a:xfrm>
              <a:off x="5847820" y="3642512"/>
              <a:ext cx="929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4748213" algn="l"/>
                </a:tabLst>
              </a:pPr>
              <a:r>
                <a:rPr lang="en-US" altLang="ko-KR" sz="360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2.0</a:t>
              </a:r>
              <a:endParaRPr lang="ko-KR" altLang="en-US" sz="360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8" name="그림 17" descr="만화 영화, 클립아트, 스마일리, 이모티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42E052-2FA8-0951-FDC6-7490FE76798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flipH="1">
            <a:off x="7419109" y="3146218"/>
            <a:ext cx="3074938" cy="290579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18A95050-D350-9DE1-AE2D-2551569621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39128" y="3866790"/>
            <a:ext cx="929431" cy="788252"/>
          </a:xfrm>
          <a:prstGeom prst="rect">
            <a:avLst/>
          </a:prstGeom>
        </p:spPr>
      </p:pic>
      <p:sp>
        <p:nvSpPr>
          <p:cNvPr id="24" name="Google Shape;24;p2"/>
          <p:cNvSpPr/>
          <p:nvPr/>
        </p:nvSpPr>
        <p:spPr>
          <a:xfrm>
            <a:off x="1148527" y="4455952"/>
            <a:ext cx="5715000" cy="978063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 cap="flat" cmpd="sng">
            <a:solidFill>
              <a:srgbClr val="6AC9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18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">
            <a:extLst>
              <a:ext uri="{FF2B5EF4-FFF2-40B4-BE49-F238E27FC236}">
                <a16:creationId xmlns:a16="http://schemas.microsoft.com/office/drawing/2014/main" id="{B398CC9D-A554-3FC0-E5E0-87F06C3B94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7BD68A-27E3-06A5-1433-5EBFE6FD427C}"/>
              </a:ext>
            </a:extLst>
          </p:cNvPr>
          <p:cNvSpPr/>
          <p:nvPr userDrawn="1"/>
        </p:nvSpPr>
        <p:spPr>
          <a:xfrm>
            <a:off x="464658" y="279400"/>
            <a:ext cx="11262683" cy="6299200"/>
          </a:xfrm>
          <a:prstGeom prst="roundRect">
            <a:avLst>
              <a:gd name="adj" fmla="val 1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2774E349-9B67-55E3-A8F8-A0EA26609ECC}"/>
              </a:ext>
            </a:extLst>
          </p:cNvPr>
          <p:cNvSpPr/>
          <p:nvPr userDrawn="1"/>
        </p:nvSpPr>
        <p:spPr>
          <a:xfrm>
            <a:off x="1311214" y="2122585"/>
            <a:ext cx="9429751" cy="1989982"/>
          </a:xfrm>
          <a:prstGeom prst="roundRect">
            <a:avLst>
              <a:gd name="adj" fmla="val 167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7">
            <a:extLst>
              <a:ext uri="{FF2B5EF4-FFF2-40B4-BE49-F238E27FC236}">
                <a16:creationId xmlns:a16="http://schemas.microsoft.com/office/drawing/2014/main" id="{2229055D-3C4A-4A4C-E3BA-8A7DC792C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9860" y="2510205"/>
            <a:ext cx="8538857" cy="714042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3600" b="0" kern="1200" spc="-5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228600" lvl="0" indent="-228600" latinLnBrk="0">
              <a:lnSpc>
                <a:spcPct val="100000"/>
              </a:lnSpc>
              <a:spcBef>
                <a:spcPts val="0"/>
              </a:spcBef>
            </a:pPr>
            <a:r>
              <a:rPr lang="ko-KR" altLang="en-US" dirty="0" err="1"/>
              <a:t>텍스트를입력하십시오</a:t>
            </a:r>
            <a:endParaRPr lang="ko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97D33983-9546-74F6-F269-5B27EEDD8C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860" y="3406452"/>
            <a:ext cx="7009568" cy="423338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2600" b="0" kern="1200" spc="-50" baseline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228600" lvl="0" indent="-228600" latinLnBrk="0">
              <a:lnSpc>
                <a:spcPct val="100000"/>
              </a:lnSpc>
              <a:spcBef>
                <a:spcPts val="0"/>
              </a:spcBef>
            </a:pPr>
            <a:r>
              <a:rPr lang="ko-KR" altLang="en-US" dirty="0" err="1"/>
              <a:t>텍스트를입력하십시오</a:t>
            </a:r>
            <a:endParaRPr lang="ko-KR" altLang="en-US" dirty="0"/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EFBDEDB8-E21D-B275-B0BC-50D58336FD52}"/>
              </a:ext>
            </a:extLst>
          </p:cNvPr>
          <p:cNvSpPr/>
          <p:nvPr userDrawn="1"/>
        </p:nvSpPr>
        <p:spPr>
          <a:xfrm>
            <a:off x="1295399" y="1770833"/>
            <a:ext cx="1990584" cy="445921"/>
          </a:xfrm>
          <a:prstGeom prst="roundRect">
            <a:avLst>
              <a:gd name="adj" fmla="val 50000"/>
            </a:avLst>
          </a:prstGeom>
          <a:solidFill>
            <a:srgbClr val="6AC9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A06D31-80BF-D409-608E-C93C60D6B170}"/>
              </a:ext>
            </a:extLst>
          </p:cNvPr>
          <p:cNvSpPr/>
          <p:nvPr userDrawn="1"/>
        </p:nvSpPr>
        <p:spPr>
          <a:xfrm>
            <a:off x="2789435" y="1440553"/>
            <a:ext cx="977900" cy="977900"/>
          </a:xfrm>
          <a:prstGeom prst="ellipse">
            <a:avLst/>
          </a:prstGeom>
          <a:pattFill prst="dkUpDiag">
            <a:fgClr>
              <a:srgbClr val="BEE8C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sp>
        <p:nvSpPr>
          <p:cNvPr id="12" name="텍스트 개체 틀 13">
            <a:extLst>
              <a:ext uri="{FF2B5EF4-FFF2-40B4-BE49-F238E27FC236}">
                <a16:creationId xmlns:a16="http://schemas.microsoft.com/office/drawing/2014/main" id="{D5A7588B-13B4-4BFC-3445-8E5BF116D2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4823" y="1747560"/>
            <a:ext cx="1114425" cy="541687"/>
          </a:xfr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1" lang="ko-KR" altLang="en-US" sz="4400" b="0" spc="-150" dirty="0">
                <a:ln w="15875">
                  <a:solidFill>
                    <a:srgbClr val="44BA66"/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ctr" defTabSz="457200">
              <a:lnSpc>
                <a:spcPct val="80000"/>
              </a:lnSpc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8183D-9BA0-163C-7D3C-333AAED05648}"/>
              </a:ext>
            </a:extLst>
          </p:cNvPr>
          <p:cNvSpPr txBox="1"/>
          <p:nvPr userDrawn="1"/>
        </p:nvSpPr>
        <p:spPr>
          <a:xfrm>
            <a:off x="1295399" y="1794711"/>
            <a:ext cx="164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Chapter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886F0-9599-6BED-0CA5-54C1ABA923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884" y="589307"/>
            <a:ext cx="2812468" cy="4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;p2">
            <a:extLst>
              <a:ext uri="{FF2B5EF4-FFF2-40B4-BE49-F238E27FC236}">
                <a16:creationId xmlns:a16="http://schemas.microsoft.com/office/drawing/2014/main" id="{13114645-4112-5899-AEC6-7DDB8D6EAE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56CF043-4C20-8BEE-E3F9-D5396A615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386" y="833644"/>
            <a:ext cx="4688407" cy="3976248"/>
          </a:xfrm>
          <a:prstGeom prst="rect">
            <a:avLst/>
          </a:prstGeom>
        </p:spPr>
      </p:pic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13923FFC-B81E-1BA3-B4CB-0CA3F929F04A}"/>
              </a:ext>
            </a:extLst>
          </p:cNvPr>
          <p:cNvSpPr/>
          <p:nvPr userDrawn="1"/>
        </p:nvSpPr>
        <p:spPr>
          <a:xfrm>
            <a:off x="1311214" y="2655245"/>
            <a:ext cx="9569573" cy="1472871"/>
          </a:xfrm>
          <a:prstGeom prst="roundRect">
            <a:avLst>
              <a:gd name="adj" fmla="val 167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761DC80-CAA4-74B8-E59F-4E8960505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821768"/>
            <a:ext cx="9290050" cy="1139825"/>
          </a:xfrm>
        </p:spPr>
        <p:txBody>
          <a:bodyPr anchor="ctr"/>
          <a:lstStyle>
            <a:lvl1pPr marL="5080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533400" indent="0" algn="ctr">
              <a:buNone/>
              <a:defRPr sz="3600">
                <a:latin typeface="+mj-ea"/>
                <a:ea typeface="+mj-ea"/>
              </a:defRPr>
            </a:lvl2pPr>
            <a:lvl3pPr marL="1016000" indent="0" algn="ctr">
              <a:buNone/>
              <a:defRPr sz="3600">
                <a:latin typeface="+mj-ea"/>
                <a:ea typeface="+mj-ea"/>
              </a:defRPr>
            </a:lvl3pPr>
            <a:lvl4pPr marL="1485900" indent="0" algn="ctr">
              <a:buNone/>
              <a:defRPr sz="3600">
                <a:latin typeface="+mj-ea"/>
                <a:ea typeface="+mj-ea"/>
              </a:defRPr>
            </a:lvl4pPr>
            <a:lvl5pPr marL="1943100" indent="0" algn="ctr">
              <a:buNone/>
              <a:defRPr sz="36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소제목을 작성해주세요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65E0F-DF16-58F1-C8E2-48E15BC796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03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824" userDrawn="1">
          <p15:clr>
            <a:srgbClr val="FBAE40"/>
          </p15:clr>
        </p15:guide>
        <p15:guide id="4" pos="68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내용 슬라이드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829144" y="6503987"/>
            <a:ext cx="2467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1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233B74-ECE6-31AB-E317-3FDCC3C5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" y="204216"/>
            <a:ext cx="10515600" cy="600073"/>
          </a:xfrm>
        </p:spPr>
        <p:txBody>
          <a:bodyPr>
            <a:normAutofit/>
          </a:bodyPr>
          <a:lstStyle>
            <a:lvl1pPr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BB4BD-87C3-CA08-8E71-A7A843877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내용 슬라이드(2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829144" y="6503987"/>
            <a:ext cx="2467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1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233B74-ECE6-31AB-E317-3FDCC3C5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" y="204216"/>
            <a:ext cx="10515600" cy="600073"/>
          </a:xfrm>
        </p:spPr>
        <p:txBody>
          <a:bodyPr>
            <a:normAutofit/>
          </a:bodyPr>
          <a:lstStyle>
            <a:lvl1pPr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BB4BD-87C3-CA08-8E71-A7A843877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1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마무리 슬라이드">
    <p:bg>
      <p:bgPr>
        <a:solidFill>
          <a:srgbClr val="8CB44C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;p2">
            <a:extLst>
              <a:ext uri="{FF2B5EF4-FFF2-40B4-BE49-F238E27FC236}">
                <a16:creationId xmlns:a16="http://schemas.microsoft.com/office/drawing/2014/main" id="{B6145553-FD68-A9FE-BCB6-EDF6BA8A8E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9BF3F5-1768-1634-D0C9-574A67F648F1}"/>
              </a:ext>
            </a:extLst>
          </p:cNvPr>
          <p:cNvSpPr/>
          <p:nvPr userDrawn="1"/>
        </p:nvSpPr>
        <p:spPr>
          <a:xfrm>
            <a:off x="464658" y="279400"/>
            <a:ext cx="11262683" cy="6299200"/>
          </a:xfrm>
          <a:prstGeom prst="roundRect">
            <a:avLst>
              <a:gd name="adj" fmla="val 1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3" y="3542247"/>
            <a:ext cx="3336040" cy="18738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C1607-ED1B-704C-A549-60E3B7E687C8}"/>
              </a:ext>
            </a:extLst>
          </p:cNvPr>
          <p:cNvSpPr txBox="1"/>
          <p:nvPr userDrawn="1"/>
        </p:nvSpPr>
        <p:spPr>
          <a:xfrm>
            <a:off x="1016000" y="1192388"/>
            <a:ext cx="10160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여러분은 이제 코드 히어로로 활동하기 위한 준비를 마쳤습니다</a:t>
            </a:r>
            <a:r>
              <a:rPr lang="en-US" altLang="ko-KR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우리의 일상 속에서 문제를 찾고</a:t>
            </a:r>
            <a:r>
              <a:rPr lang="en-US" altLang="ko-KR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SW</a:t>
            </a: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 </a:t>
            </a:r>
            <a:r>
              <a:rPr lang="en-US" altLang="ko-KR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 해결해가는</a:t>
            </a:r>
            <a:endParaRPr lang="en-US" altLang="ko-KR" sz="2800">
              <a:solidFill>
                <a:srgbClr val="36363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미래 디지털 인재로의 성장을 응원합니다</a:t>
            </a:r>
            <a:r>
              <a:rPr lang="en-US" altLang="ko-KR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 </a:t>
            </a:r>
            <a:r>
              <a:rPr lang="en-US" altLang="ko-KR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Wingdings" panose="05000000000000000000" pitchFamily="2" charset="2"/>
              </a:rPr>
              <a:t></a:t>
            </a:r>
            <a:r>
              <a:rPr lang="ko-KR" altLang="en-US" sz="2800">
                <a:solidFill>
                  <a:srgbClr val="36363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endParaRPr lang="en-US" altLang="ko-KR" sz="2800">
              <a:solidFill>
                <a:srgbClr val="36363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298022" y="5622161"/>
            <a:ext cx="5595956" cy="805514"/>
            <a:chOff x="1698649" y="4668957"/>
            <a:chExt cx="7759236" cy="111690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D66897-5F5F-F143-8A5E-C73BA65D12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016" y="4668957"/>
              <a:ext cx="2565400" cy="111690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F637E37-4923-50E8-A513-07A9CB701F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649" y="4735115"/>
              <a:ext cx="2394934" cy="7788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937EBB7-27EC-A067-0671-7C0E6E5465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591" y="4931651"/>
              <a:ext cx="551688" cy="51511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813" y="4705440"/>
              <a:ext cx="2064072" cy="967534"/>
            </a:xfrm>
            <a:prstGeom prst="rect">
              <a:avLst/>
            </a:prstGeom>
          </p:spPr>
        </p:pic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2C999781-7DD0-D396-8563-63FE9CA90C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5412" y="4530830"/>
            <a:ext cx="1046522" cy="85964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userDrawn="1">
  <p:cSld name="표지(2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">
            <a:extLst>
              <a:ext uri="{FF2B5EF4-FFF2-40B4-BE49-F238E27FC236}">
                <a16:creationId xmlns:a16="http://schemas.microsoft.com/office/drawing/2014/main" id="{5168C08E-E296-46CD-33A0-B0B16B721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DC30FF8-E550-B3AC-5376-0A95B3D5F3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814"/>
          <a:stretch/>
        </p:blipFill>
        <p:spPr>
          <a:xfrm>
            <a:off x="4608553" y="1821292"/>
            <a:ext cx="3057897" cy="2165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AD247B-63BE-941D-1F86-379229E93D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85496" y="3961358"/>
            <a:ext cx="4073768" cy="48999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1" name="Google Shape;9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60" r:id="rId3"/>
    <p:sldLayoutId id="2147483654" r:id="rId4"/>
    <p:sldLayoutId id="2147483675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B 어그로 Light" panose="02020603020101020101" pitchFamily="18" charset="-127"/>
          <a:ea typeface="SB 어그로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B 어그로 Light" panose="02020603020101020101" pitchFamily="18" charset="-127"/>
          <a:ea typeface="SB 어그로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0D961-9E28-E783-133A-D7E1AAA1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61016AD-6A50-1083-B2E3-F934EDF3D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ESG </a:t>
            </a:r>
            <a:r>
              <a:rPr lang="ko-KR" altLang="en-US" dirty="0"/>
              <a:t>아이디어 스튜디오</a:t>
            </a:r>
            <a:r>
              <a:rPr lang="en-US" altLang="ko-KR" dirty="0"/>
              <a:t>(2) : </a:t>
            </a:r>
            <a:r>
              <a:rPr lang="ko-KR" altLang="en-US" dirty="0"/>
              <a:t>우리가 만드는 </a:t>
            </a:r>
            <a:r>
              <a:rPr lang="en-US" altLang="ko-KR" dirty="0"/>
              <a:t>ESG </a:t>
            </a:r>
            <a:r>
              <a:rPr lang="ko-KR" altLang="en-US" dirty="0"/>
              <a:t>실천 프로젝트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304D1A2-A9F3-9E73-C945-1C7BB6CC0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400" dirty="0"/>
              <a:t>현실성 있는 </a:t>
            </a:r>
            <a:r>
              <a:rPr lang="en-US" altLang="ko-KR" sz="1400" dirty="0"/>
              <a:t>ESG </a:t>
            </a:r>
            <a:r>
              <a:rPr lang="ko-KR" altLang="en-US" sz="1400" dirty="0"/>
              <a:t>프로젝트를 기획하고 체계적으로 실행 계획을 세운다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80801D-74B2-4100-41E3-E74E4BFBCD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4823" y="1612139"/>
            <a:ext cx="1114425" cy="677108"/>
          </a:xfrm>
        </p:spPr>
        <p:txBody>
          <a:bodyPr/>
          <a:lstStyle/>
          <a:p>
            <a:r>
              <a:rPr lang="en-US" altLang="ko-KR"/>
              <a:t>07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4FA5FF-C8AF-E3D2-F3BA-AB6F6F2D989A}"/>
              </a:ext>
            </a:extLst>
          </p:cNvPr>
          <p:cNvSpPr/>
          <p:nvPr/>
        </p:nvSpPr>
        <p:spPr>
          <a:xfrm>
            <a:off x="9540241" y="5862320"/>
            <a:ext cx="1578636" cy="420960"/>
          </a:xfrm>
          <a:prstGeom prst="roundRect">
            <a:avLst/>
          </a:prstGeom>
          <a:solidFill>
            <a:srgbClr val="BEE8CA"/>
          </a:solidFill>
          <a:ln w="76200">
            <a:solidFill>
              <a:srgbClr val="8BD5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B050"/>
                </a:solidFill>
                <a:latin typeface="+mj-ea"/>
                <a:ea typeface="+mj-ea"/>
              </a:rPr>
              <a:t>성장기</a:t>
            </a:r>
          </a:p>
        </p:txBody>
      </p:sp>
    </p:spTree>
    <p:extLst>
      <p:ext uri="{BB962C8B-B14F-4D97-AF65-F5344CB8AC3E}">
        <p14:creationId xmlns:p14="http://schemas.microsoft.com/office/powerpoint/2010/main" val="2878371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" y="1792021"/>
            <a:ext cx="6963747" cy="3820058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94" y="1710212"/>
            <a:ext cx="6601406" cy="47735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65950" y="2548970"/>
            <a:ext cx="4972050" cy="3600986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이상치 확인 </a:t>
            </a:r>
            <a:r>
              <a:rPr lang="ko-KR" altLang="en-US" sz="1200" b="1" dirty="0" err="1">
                <a:latin typeface="+mn-ea"/>
                <a:ea typeface="+mn-ea"/>
              </a:rPr>
              <a:t>인사이트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ko-KR" altLang="en-US" sz="1200" b="1" dirty="0">
                <a:latin typeface="+mn-ea"/>
                <a:ea typeface="+mn-ea"/>
              </a:rPr>
              <a:t>음식물쓰레기</a:t>
            </a:r>
            <a:r>
              <a:rPr lang="en-US" altLang="ko-KR" sz="1200" b="1" dirty="0">
                <a:latin typeface="+mn-ea"/>
                <a:ea typeface="+mn-ea"/>
              </a:rPr>
              <a:t>_kg </a:t>
            </a:r>
            <a:r>
              <a:rPr lang="ko-KR" altLang="en-US" sz="1200" b="1" dirty="0">
                <a:latin typeface="+mn-ea"/>
                <a:ea typeface="+mn-ea"/>
              </a:rPr>
              <a:t>변수 기준</a:t>
            </a:r>
            <a:r>
              <a:rPr lang="en-US" altLang="ko-KR" sz="1200" b="1" dirty="0">
                <a:latin typeface="+mn-ea"/>
                <a:ea typeface="+mn-ea"/>
              </a:rPr>
              <a:t>)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1. </a:t>
            </a:r>
            <a:r>
              <a:rPr lang="ko-KR" altLang="en-US" sz="1200" b="1" dirty="0">
                <a:latin typeface="+mn-ea"/>
                <a:ea typeface="+mn-ea"/>
              </a:rPr>
              <a:t>전체적으로 분포가 정상적인 범위 내에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대부분의 음식물 쓰레기 발생량은 </a:t>
            </a:r>
            <a:r>
              <a:rPr lang="ko-KR" altLang="en-US" sz="1200" b="1" dirty="0">
                <a:latin typeface="+mn-ea"/>
                <a:ea typeface="+mn-ea"/>
              </a:rPr>
              <a:t>약 </a:t>
            </a:r>
            <a:r>
              <a:rPr lang="en-US" altLang="ko-KR" sz="1200" b="1" dirty="0">
                <a:latin typeface="+mn-ea"/>
                <a:ea typeface="+mn-ea"/>
              </a:rPr>
              <a:t>10~25kg</a:t>
            </a:r>
            <a:r>
              <a:rPr lang="ko-KR" altLang="en-US" sz="1200" dirty="0">
                <a:latin typeface="+mn-ea"/>
                <a:ea typeface="+mn-ea"/>
              </a:rPr>
              <a:t> 사이에 분포하고 있습니다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중앙값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 err="1">
                <a:latin typeface="+mn-ea"/>
                <a:ea typeface="+mn-ea"/>
              </a:rPr>
              <a:t>중간값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은 약 </a:t>
            </a:r>
            <a:r>
              <a:rPr lang="en-US" altLang="ko-KR" sz="1200" b="1" dirty="0">
                <a:latin typeface="+mn-ea"/>
                <a:ea typeface="+mn-ea"/>
              </a:rPr>
              <a:t>15kg </a:t>
            </a:r>
            <a:r>
              <a:rPr lang="ko-KR" altLang="en-US" sz="1200" b="1" dirty="0">
                <a:latin typeface="+mn-ea"/>
                <a:ea typeface="+mn-ea"/>
              </a:rPr>
              <a:t>전후</a:t>
            </a:r>
            <a:r>
              <a:rPr lang="ko-KR" altLang="en-US" sz="1200" dirty="0">
                <a:latin typeface="+mn-ea"/>
                <a:ea typeface="+mn-ea"/>
              </a:rPr>
              <a:t>로 보이며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이는 전체 데이터의 중심 경향성을 잘 나타냅니다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2. </a:t>
            </a:r>
            <a:r>
              <a:rPr lang="ko-KR" altLang="en-US" sz="1200" b="1" dirty="0">
                <a:latin typeface="+mn-ea"/>
                <a:ea typeface="+mn-ea"/>
              </a:rPr>
              <a:t>좌우에 일부 이상치 존재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  <a:ea typeface="+mn-ea"/>
              </a:rPr>
              <a:t>0kg </a:t>
            </a:r>
            <a:r>
              <a:rPr lang="ko-KR" altLang="en-US" sz="1200" b="1" dirty="0">
                <a:latin typeface="+mn-ea"/>
                <a:ea typeface="+mn-ea"/>
              </a:rPr>
              <a:t>근처의 값</a:t>
            </a:r>
            <a:r>
              <a:rPr lang="ko-KR" altLang="en-US" sz="1200" dirty="0">
                <a:latin typeface="+mn-ea"/>
                <a:ea typeface="+mn-ea"/>
              </a:rPr>
              <a:t>은 일부 반이나 학년에서 </a:t>
            </a:r>
            <a:r>
              <a:rPr lang="ko-KR" altLang="en-US" sz="1200" b="1" dirty="0">
                <a:latin typeface="+mn-ea"/>
                <a:ea typeface="+mn-ea"/>
              </a:rPr>
              <a:t>아예 음식물 쓰레기가 없었던 날</a:t>
            </a:r>
            <a:r>
              <a:rPr lang="ko-KR" altLang="en-US" sz="1200" dirty="0">
                <a:latin typeface="+mn-ea"/>
                <a:ea typeface="+mn-ea"/>
              </a:rPr>
              <a:t>이 있을 수 있음을 시사합니다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이는</a:t>
            </a:r>
            <a:r>
              <a:rPr lang="en-US" altLang="ko-KR" sz="1200" dirty="0">
                <a:latin typeface="+mn-ea"/>
                <a:ea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급식 </a:t>
            </a:r>
            <a:r>
              <a:rPr lang="ko-KR" altLang="en-US" sz="1200" dirty="0" err="1">
                <a:latin typeface="+mn-ea"/>
                <a:ea typeface="+mn-ea"/>
              </a:rPr>
              <a:t>미실시일</a:t>
            </a:r>
            <a:endParaRPr lang="ko-KR" altLang="en-US" sz="1200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조사 누락 또는 측정 오류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특별 활동일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소풍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체험학습 등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r>
              <a:rPr lang="ko-KR" altLang="en-US" sz="1200" dirty="0">
                <a:latin typeface="+mn-ea"/>
                <a:ea typeface="+mn-ea"/>
              </a:rPr>
              <a:t>가능성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  <a:ea typeface="+mn-ea"/>
              </a:rPr>
              <a:t>30kg </a:t>
            </a:r>
            <a:r>
              <a:rPr lang="ko-KR" altLang="en-US" sz="1200" b="1" dirty="0">
                <a:latin typeface="+mn-ea"/>
                <a:ea typeface="+mn-ea"/>
              </a:rPr>
              <a:t>이상인 경우</a:t>
            </a:r>
            <a:r>
              <a:rPr lang="ko-KR" altLang="en-US" sz="1200" dirty="0">
                <a:latin typeface="+mn-ea"/>
                <a:ea typeface="+mn-ea"/>
              </a:rPr>
              <a:t>는 다른 날보다 </a:t>
            </a:r>
            <a:r>
              <a:rPr lang="ko-KR" altLang="en-US" sz="1200" b="1" dirty="0">
                <a:latin typeface="+mn-ea"/>
                <a:ea typeface="+mn-ea"/>
              </a:rPr>
              <a:t>비정상적으로 많은 음식물 쓰레기 발생</a:t>
            </a:r>
            <a:r>
              <a:rPr lang="ko-KR" altLang="en-US" sz="1200" dirty="0">
                <a:latin typeface="+mn-ea"/>
                <a:ea typeface="+mn-ea"/>
              </a:rPr>
              <a:t>을 의미합니다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이는</a:t>
            </a:r>
            <a:r>
              <a:rPr lang="en-US" altLang="ko-KR" sz="1200" dirty="0">
                <a:latin typeface="+mn-ea"/>
                <a:ea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인원 증가 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외부 손님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병합 수업 등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메뉴 선호도 급감 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불호 음식 등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특별 급식 이벤트나 배식 오류 가능성</a:t>
            </a:r>
          </a:p>
          <a:p>
            <a:r>
              <a:rPr lang="en-US" altLang="ko-KR" sz="1200" b="1" dirty="0">
                <a:latin typeface="+mn-ea"/>
                <a:ea typeface="+mn-ea"/>
              </a:rPr>
              <a:t>3. </a:t>
            </a:r>
            <a:r>
              <a:rPr lang="ko-KR" altLang="en-US" sz="1200" b="1" dirty="0">
                <a:latin typeface="+mn-ea"/>
                <a:ea typeface="+mn-ea"/>
              </a:rPr>
              <a:t>데이터 품질은 비교적 양호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  <a:ea typeface="+mn-ea"/>
              </a:rPr>
              <a:t>이상치가</a:t>
            </a:r>
            <a:r>
              <a:rPr lang="ko-KR" altLang="en-US" sz="1200" dirty="0">
                <a:latin typeface="+mn-ea"/>
                <a:ea typeface="+mn-ea"/>
              </a:rPr>
              <a:t> 극단적으로 많지 않고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전반적으로 정상적인 정규분포 형태를 띄고 있어 분석에 무리가 없는 품질입니다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9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4" y="1621692"/>
            <a:ext cx="6690226" cy="48890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18250" y="3429000"/>
            <a:ext cx="5562600" cy="2677656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1. </a:t>
            </a:r>
            <a:r>
              <a:rPr lang="ko-KR" altLang="en-US" b="1" dirty="0">
                <a:latin typeface="+mn-ea"/>
                <a:ea typeface="+mn-ea"/>
              </a:rPr>
              <a:t>학년 간 평균 차이는 존재하나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크지는 않음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그래프 상 중</a:t>
            </a:r>
            <a:r>
              <a:rPr lang="en-US" altLang="ko-KR" dirty="0">
                <a:latin typeface="+mn-ea"/>
                <a:ea typeface="+mn-ea"/>
              </a:rPr>
              <a:t>3 &gt; </a:t>
            </a:r>
            <a:r>
              <a:rPr lang="ko-KR" altLang="en-US" dirty="0">
                <a:latin typeface="+mn-ea"/>
                <a:ea typeface="+mn-ea"/>
              </a:rPr>
              <a:t>중</a:t>
            </a:r>
            <a:r>
              <a:rPr lang="en-US" altLang="ko-KR" dirty="0">
                <a:latin typeface="+mn-ea"/>
                <a:ea typeface="+mn-ea"/>
              </a:rPr>
              <a:t>1 &gt; </a:t>
            </a:r>
            <a:r>
              <a:rPr lang="ko-KR" altLang="en-US" dirty="0">
                <a:latin typeface="+mn-ea"/>
                <a:ea typeface="+mn-ea"/>
              </a:rPr>
              <a:t>중</a:t>
            </a:r>
            <a:r>
              <a:rPr lang="en-US" altLang="ko-KR" dirty="0">
                <a:latin typeface="+mn-ea"/>
                <a:ea typeface="+mn-ea"/>
              </a:rPr>
              <a:t>2 </a:t>
            </a:r>
            <a:r>
              <a:rPr lang="ko-KR" altLang="en-US" dirty="0">
                <a:latin typeface="+mn-ea"/>
                <a:ea typeface="+mn-ea"/>
              </a:rPr>
              <a:t>순으로 평균 음식물쓰레기 배출량이 많습니다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전체적으로 </a:t>
            </a:r>
            <a:r>
              <a:rPr lang="ko-KR" altLang="en-US" b="1" dirty="0">
                <a:latin typeface="+mn-ea"/>
                <a:ea typeface="+mn-ea"/>
              </a:rPr>
              <a:t>평균은 약 </a:t>
            </a:r>
            <a:r>
              <a:rPr lang="en-US" altLang="ko-KR" b="1" dirty="0">
                <a:latin typeface="+mn-ea"/>
                <a:ea typeface="+mn-ea"/>
              </a:rPr>
              <a:t>15kg </a:t>
            </a:r>
            <a:r>
              <a:rPr lang="ko-KR" altLang="en-US" b="1" dirty="0">
                <a:latin typeface="+mn-ea"/>
                <a:ea typeface="+mn-ea"/>
              </a:rPr>
              <a:t>내외</a:t>
            </a:r>
            <a:r>
              <a:rPr lang="ko-KR" altLang="en-US" dirty="0">
                <a:latin typeface="+mn-ea"/>
                <a:ea typeface="+mn-ea"/>
              </a:rPr>
              <a:t>로 큰 차이는 아니지만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학년 간 급식 소비 성향 차이를 나타낼 수 있는 지표입니다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en-US" altLang="ko-KR" b="1" dirty="0">
                <a:latin typeface="+mn-ea"/>
                <a:ea typeface="+mn-ea"/>
              </a:rPr>
              <a:t>2. </a:t>
            </a:r>
            <a:r>
              <a:rPr lang="ko-KR" altLang="en-US" b="1" dirty="0">
                <a:latin typeface="+mn-ea"/>
                <a:ea typeface="+mn-ea"/>
              </a:rPr>
              <a:t>중</a:t>
            </a:r>
            <a:r>
              <a:rPr lang="en-US" altLang="ko-KR" b="1" dirty="0">
                <a:latin typeface="+mn-ea"/>
                <a:ea typeface="+mn-ea"/>
              </a:rPr>
              <a:t>3</a:t>
            </a:r>
            <a:r>
              <a:rPr lang="ko-KR" altLang="en-US" b="1" dirty="0">
                <a:latin typeface="+mn-ea"/>
                <a:ea typeface="+mn-ea"/>
              </a:rPr>
              <a:t>이 상대적으로 많은 음식물쓰레기 배출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원인 가설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중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은 체력 소모가 많아 배식을 많이 받았지만 </a:t>
            </a:r>
            <a:r>
              <a:rPr lang="ko-KR" altLang="en-US" b="1" dirty="0">
                <a:latin typeface="+mn-ea"/>
                <a:ea typeface="+mn-ea"/>
              </a:rPr>
              <a:t>실제 섭취는 줄었을 수 있음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학업 스트레스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컨디션 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급식 선호도 감소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특정 메뉴에서 반응이 좋지 않았을 가능성</a:t>
            </a:r>
          </a:p>
          <a:p>
            <a:r>
              <a:rPr lang="en-US" altLang="ko-KR" b="1" dirty="0">
                <a:latin typeface="+mn-ea"/>
                <a:ea typeface="+mn-ea"/>
              </a:rPr>
              <a:t>3. </a:t>
            </a:r>
            <a:r>
              <a:rPr lang="ko-KR" altLang="en-US" b="1" dirty="0">
                <a:latin typeface="+mn-ea"/>
                <a:ea typeface="+mn-ea"/>
              </a:rPr>
              <a:t>중</a:t>
            </a:r>
            <a:r>
              <a:rPr lang="en-US" altLang="ko-KR" b="1" dirty="0">
                <a:latin typeface="+mn-ea"/>
                <a:ea typeface="+mn-ea"/>
              </a:rPr>
              <a:t>2</a:t>
            </a:r>
            <a:r>
              <a:rPr lang="ko-KR" altLang="en-US" b="1" dirty="0">
                <a:latin typeface="+mn-ea"/>
                <a:ea typeface="+mn-ea"/>
              </a:rPr>
              <a:t>의 평균 배출량이 가장 적음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중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는 중간 학년으로서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상대적으로 급식 적응이 잘 되어 있고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ea typeface="+mn-ea"/>
              </a:rPr>
              <a:t>배식량이</a:t>
            </a:r>
            <a:r>
              <a:rPr lang="ko-KR" altLang="en-US" dirty="0">
                <a:latin typeface="+mn-ea"/>
                <a:ea typeface="+mn-ea"/>
              </a:rPr>
              <a:t> 평균에 수렴하며 음식물 </a:t>
            </a:r>
            <a:r>
              <a:rPr lang="ko-KR" altLang="en-US" dirty="0" err="1">
                <a:latin typeface="+mn-ea"/>
                <a:ea typeface="+mn-ea"/>
              </a:rPr>
              <a:t>쓰레기량이</a:t>
            </a:r>
            <a:r>
              <a:rPr lang="ko-KR" altLang="en-US" dirty="0">
                <a:latin typeface="+mn-ea"/>
                <a:ea typeface="+mn-ea"/>
              </a:rPr>
              <a:t> 적은 것으로 추정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3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643403"/>
            <a:ext cx="7352298" cy="48403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94600" y="2297974"/>
            <a:ext cx="4489450" cy="4185761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1. </a:t>
            </a:r>
            <a:r>
              <a:rPr lang="ko-KR" altLang="en-US" b="1" dirty="0">
                <a:latin typeface="+mn-ea"/>
                <a:ea typeface="+mn-ea"/>
              </a:rPr>
              <a:t>전반적으로 파형 형태를 가진 등락 패턴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음식물 쓰레기 발생량이 매일 일정하지 않고 </a:t>
            </a:r>
            <a:r>
              <a:rPr lang="ko-KR" altLang="en-US" b="1" dirty="0">
                <a:latin typeface="+mn-ea"/>
                <a:ea typeface="+mn-ea"/>
              </a:rPr>
              <a:t>상승과 하락을 반복</a:t>
            </a:r>
            <a:r>
              <a:rPr lang="ko-KR" altLang="en-US" dirty="0">
                <a:latin typeface="+mn-ea"/>
                <a:ea typeface="+mn-ea"/>
              </a:rPr>
              <a:t>하고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이는 </a:t>
            </a:r>
            <a:r>
              <a:rPr lang="ko-KR" altLang="en-US" b="1" dirty="0">
                <a:latin typeface="+mn-ea"/>
                <a:ea typeface="+mn-ea"/>
              </a:rPr>
              <a:t>요일 효과</a:t>
            </a:r>
            <a:r>
              <a:rPr lang="ko-KR" altLang="en-US" dirty="0">
                <a:latin typeface="+mn-ea"/>
                <a:ea typeface="+mn-ea"/>
              </a:rPr>
              <a:t> 또는 </a:t>
            </a:r>
            <a:r>
              <a:rPr lang="ko-KR" altLang="en-US" b="1" dirty="0">
                <a:latin typeface="+mn-ea"/>
                <a:ea typeface="+mn-ea"/>
              </a:rPr>
              <a:t>급식 메뉴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행사 일정</a:t>
            </a:r>
            <a:r>
              <a:rPr lang="ko-KR" altLang="en-US" dirty="0">
                <a:latin typeface="+mn-ea"/>
                <a:ea typeface="+mn-ea"/>
              </a:rPr>
              <a:t> 등과 관련 있을 가능성이 높음</a:t>
            </a:r>
          </a:p>
          <a:p>
            <a:r>
              <a:rPr lang="en-US" altLang="ko-KR" b="1" dirty="0">
                <a:latin typeface="+mn-ea"/>
                <a:ea typeface="+mn-ea"/>
              </a:rPr>
              <a:t>2. </a:t>
            </a:r>
            <a:r>
              <a:rPr lang="ko-KR" altLang="en-US" b="1" dirty="0">
                <a:latin typeface="+mn-ea"/>
                <a:ea typeface="+mn-ea"/>
              </a:rPr>
              <a:t>급격한 감소 또는 증가한 날 존재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예를 들어 </a:t>
            </a:r>
            <a:r>
              <a:rPr lang="en-US" altLang="ko-KR" b="1" dirty="0">
                <a:latin typeface="+mn-ea"/>
                <a:ea typeface="+mn-ea"/>
              </a:rPr>
              <a:t>4</a:t>
            </a:r>
            <a:r>
              <a:rPr lang="ko-KR" altLang="en-US" b="1" dirty="0">
                <a:latin typeface="+mn-ea"/>
                <a:ea typeface="+mn-ea"/>
              </a:rPr>
              <a:t>월 </a:t>
            </a:r>
            <a:r>
              <a:rPr lang="en-US" altLang="ko-KR" b="1" dirty="0">
                <a:latin typeface="+mn-ea"/>
                <a:ea typeface="+mn-ea"/>
              </a:rPr>
              <a:t>5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en-US" altLang="ko-KR" b="1" dirty="0">
                <a:latin typeface="+mn-ea"/>
                <a:ea typeface="+mn-ea"/>
              </a:rPr>
              <a:t>, 19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en-US" altLang="ko-KR" b="1" dirty="0">
                <a:latin typeface="+mn-ea"/>
                <a:ea typeface="+mn-ea"/>
              </a:rPr>
              <a:t>, 30</a:t>
            </a:r>
            <a:r>
              <a:rPr lang="ko-KR" altLang="en-US" b="1" dirty="0">
                <a:latin typeface="+mn-ea"/>
                <a:ea typeface="+mn-ea"/>
              </a:rPr>
              <a:t>일 등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ko-KR" altLang="en-US" b="1" dirty="0">
                <a:latin typeface="+mn-ea"/>
                <a:ea typeface="+mn-ea"/>
              </a:rPr>
              <a:t>급격한 감소</a:t>
            </a:r>
            <a:r>
              <a:rPr lang="ko-KR" altLang="en-US" dirty="0">
                <a:latin typeface="+mn-ea"/>
                <a:ea typeface="+mn-ea"/>
              </a:rPr>
              <a:t>가 보입니다 → 해당 날짜에는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급식 </a:t>
            </a:r>
            <a:r>
              <a:rPr lang="ko-KR" altLang="en-US" b="1" dirty="0" err="1">
                <a:latin typeface="+mn-ea"/>
                <a:ea typeface="+mn-ea"/>
              </a:rPr>
              <a:t>미실시일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예</a:t>
            </a:r>
            <a:r>
              <a:rPr lang="en-US" altLang="ko-KR" b="1" dirty="0">
                <a:latin typeface="+mn-ea"/>
                <a:ea typeface="+mn-ea"/>
              </a:rPr>
              <a:t>: </a:t>
            </a:r>
            <a:r>
              <a:rPr lang="ko-KR" altLang="en-US" b="1" dirty="0">
                <a:latin typeface="+mn-ea"/>
                <a:ea typeface="+mn-ea"/>
              </a:rPr>
              <a:t>토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현장체험학습</a:t>
            </a:r>
            <a:r>
              <a:rPr lang="en-US" altLang="ko-KR" b="1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일 수 있음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또는 </a:t>
            </a:r>
            <a:r>
              <a:rPr lang="ko-KR" altLang="en-US" b="1" dirty="0">
                <a:latin typeface="+mn-ea"/>
                <a:ea typeface="+mn-ea"/>
              </a:rPr>
              <a:t>학생 결석률 </a:t>
            </a:r>
            <a:r>
              <a:rPr lang="ko-KR" altLang="en-US" b="1" dirty="0" err="1">
                <a:latin typeface="+mn-ea"/>
                <a:ea typeface="+mn-ea"/>
              </a:rPr>
              <a:t>증가일</a:t>
            </a:r>
            <a:r>
              <a:rPr lang="ko-KR" altLang="en-US" dirty="0" err="1">
                <a:latin typeface="+mn-ea"/>
                <a:ea typeface="+mn-ea"/>
              </a:rPr>
              <a:t>일</a:t>
            </a:r>
            <a:r>
              <a:rPr lang="ko-KR" altLang="en-US" dirty="0">
                <a:latin typeface="+mn-ea"/>
                <a:ea typeface="+mn-ea"/>
              </a:rPr>
              <a:t>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반대로 </a:t>
            </a:r>
            <a:r>
              <a:rPr lang="en-US" altLang="ko-KR" b="1" dirty="0">
                <a:latin typeface="+mn-ea"/>
                <a:ea typeface="+mn-ea"/>
              </a:rPr>
              <a:t>4</a:t>
            </a:r>
            <a:r>
              <a:rPr lang="ko-KR" altLang="en-US" b="1" dirty="0">
                <a:latin typeface="+mn-ea"/>
                <a:ea typeface="+mn-ea"/>
              </a:rPr>
              <a:t>월 </a:t>
            </a:r>
            <a:r>
              <a:rPr lang="en-US" altLang="ko-KR" b="1" dirty="0">
                <a:latin typeface="+mn-ea"/>
                <a:ea typeface="+mn-ea"/>
              </a:rPr>
              <a:t>8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en-US" altLang="ko-KR" b="1" dirty="0">
                <a:latin typeface="+mn-ea"/>
                <a:ea typeface="+mn-ea"/>
              </a:rPr>
              <a:t>, 13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en-US" altLang="ko-KR" b="1" dirty="0">
                <a:latin typeface="+mn-ea"/>
                <a:ea typeface="+mn-ea"/>
              </a:rPr>
              <a:t>, 24</a:t>
            </a:r>
            <a:r>
              <a:rPr lang="ko-KR" altLang="en-US" b="1" dirty="0">
                <a:latin typeface="+mn-ea"/>
                <a:ea typeface="+mn-ea"/>
              </a:rPr>
              <a:t>일 등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ko-KR" altLang="en-US" b="1" dirty="0">
                <a:latin typeface="+mn-ea"/>
                <a:ea typeface="+mn-ea"/>
              </a:rPr>
              <a:t>비정상적으로 높은 수치</a:t>
            </a:r>
            <a:r>
              <a:rPr lang="ko-KR" altLang="en-US" dirty="0">
                <a:latin typeface="+mn-ea"/>
                <a:ea typeface="+mn-ea"/>
              </a:rPr>
              <a:t>를 보임 → 원인 분석 필요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불호 메뉴</a:t>
            </a:r>
            <a:r>
              <a:rPr lang="ko-KR" altLang="en-US" dirty="0">
                <a:latin typeface="+mn-ea"/>
                <a:ea typeface="+mn-ea"/>
              </a:rPr>
              <a:t>로 인한 </a:t>
            </a:r>
            <a:r>
              <a:rPr lang="ko-KR" altLang="en-US" dirty="0" err="1">
                <a:latin typeface="+mn-ea"/>
                <a:ea typeface="+mn-ea"/>
              </a:rPr>
              <a:t>잔반</a:t>
            </a:r>
            <a:r>
              <a:rPr lang="ko-KR" altLang="en-US" dirty="0">
                <a:latin typeface="+mn-ea"/>
                <a:ea typeface="+mn-ea"/>
              </a:rPr>
              <a:t> 급증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외부 행사나 손님 </a:t>
            </a:r>
            <a:r>
              <a:rPr lang="ko-KR" altLang="en-US" b="1" dirty="0" err="1">
                <a:latin typeface="+mn-ea"/>
                <a:ea typeface="+mn-ea"/>
              </a:rPr>
              <a:t>접대일</a:t>
            </a:r>
            <a:r>
              <a:rPr lang="ko-KR" altLang="en-US" dirty="0" err="1">
                <a:latin typeface="+mn-ea"/>
                <a:ea typeface="+mn-ea"/>
              </a:rPr>
              <a:t>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배식량</a:t>
            </a:r>
            <a:r>
              <a:rPr lang="ko-KR" altLang="en-US" dirty="0">
                <a:latin typeface="+mn-ea"/>
                <a:ea typeface="+mn-ea"/>
              </a:rPr>
              <a:t> 증가했지만 섭취는 낮았을 가능성</a:t>
            </a:r>
          </a:p>
          <a:p>
            <a:r>
              <a:rPr lang="en-US" altLang="ko-KR" b="1" dirty="0">
                <a:latin typeface="+mn-ea"/>
                <a:ea typeface="+mn-ea"/>
              </a:rPr>
              <a:t>3. </a:t>
            </a:r>
            <a:r>
              <a:rPr lang="ko-KR" altLang="en-US" b="1" dirty="0">
                <a:latin typeface="+mn-ea"/>
                <a:ea typeface="+mn-ea"/>
              </a:rPr>
              <a:t>마지막 날 수치 급감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ea typeface="+mn-ea"/>
              </a:rPr>
              <a:t>4</a:t>
            </a:r>
            <a:r>
              <a:rPr lang="ko-KR" altLang="en-US" b="1" dirty="0">
                <a:latin typeface="+mn-ea"/>
                <a:ea typeface="+mn-ea"/>
              </a:rPr>
              <a:t>월 </a:t>
            </a:r>
            <a:r>
              <a:rPr lang="en-US" altLang="ko-KR" b="1" dirty="0">
                <a:latin typeface="+mn-ea"/>
                <a:ea typeface="+mn-ea"/>
              </a:rPr>
              <a:t>30</a:t>
            </a:r>
            <a:r>
              <a:rPr lang="ko-KR" altLang="en-US" b="1" dirty="0">
                <a:latin typeface="+mn-ea"/>
                <a:ea typeface="+mn-ea"/>
              </a:rPr>
              <a:t>일</a:t>
            </a:r>
            <a:r>
              <a:rPr lang="ko-KR" altLang="en-US" dirty="0">
                <a:latin typeface="+mn-ea"/>
                <a:ea typeface="+mn-ea"/>
              </a:rPr>
              <a:t>은 매우 낮은 값 → 종례일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급식 </a:t>
            </a:r>
            <a:r>
              <a:rPr lang="ko-KR" altLang="en-US" dirty="0" err="1">
                <a:latin typeface="+mn-ea"/>
                <a:ea typeface="+mn-ea"/>
              </a:rPr>
              <a:t>미제공일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혹은 데이터 누락 가능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6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680913"/>
            <a:ext cx="5563761" cy="48250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74132" y="3118495"/>
            <a:ext cx="4279900" cy="3323987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1. </a:t>
            </a:r>
            <a:r>
              <a:rPr lang="ko-KR" altLang="en-US" b="1" dirty="0">
                <a:latin typeface="+mn-ea"/>
                <a:ea typeface="+mn-ea"/>
              </a:rPr>
              <a:t>중</a:t>
            </a:r>
            <a:r>
              <a:rPr lang="en-US" altLang="ko-KR" b="1" dirty="0">
                <a:latin typeface="+mn-ea"/>
                <a:ea typeface="+mn-ea"/>
              </a:rPr>
              <a:t>3 3</a:t>
            </a:r>
            <a:r>
              <a:rPr lang="ko-KR" altLang="en-US" b="1" dirty="0">
                <a:latin typeface="+mn-ea"/>
                <a:ea typeface="+mn-ea"/>
              </a:rPr>
              <a:t>반</a:t>
            </a:r>
            <a:r>
              <a:rPr lang="en-US" altLang="ko-KR" b="1" dirty="0">
                <a:latin typeface="+mn-ea"/>
                <a:ea typeface="+mn-ea"/>
              </a:rPr>
              <a:t>, 5</a:t>
            </a:r>
            <a:r>
              <a:rPr lang="ko-KR" altLang="en-US" b="1" dirty="0">
                <a:latin typeface="+mn-ea"/>
                <a:ea typeface="+mn-ea"/>
              </a:rPr>
              <a:t>반의 </a:t>
            </a:r>
            <a:r>
              <a:rPr lang="ko-KR" altLang="en-US" b="1" dirty="0" err="1">
                <a:latin typeface="+mn-ea"/>
                <a:ea typeface="+mn-ea"/>
              </a:rPr>
              <a:t>음식물쓰레기량</a:t>
            </a:r>
            <a:r>
              <a:rPr lang="ko-KR" altLang="en-US" b="1" dirty="0">
                <a:latin typeface="+mn-ea"/>
                <a:ea typeface="+mn-ea"/>
              </a:rPr>
              <a:t> 가장 높음 </a:t>
            </a:r>
            <a:r>
              <a:rPr lang="en-US" altLang="ko-KR" b="1" dirty="0">
                <a:latin typeface="+mn-ea"/>
                <a:ea typeface="+mn-ea"/>
              </a:rPr>
              <a:t>(16.2kg)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중</a:t>
            </a:r>
            <a:r>
              <a:rPr lang="en-US" altLang="ko-KR" b="1" dirty="0">
                <a:latin typeface="+mn-ea"/>
                <a:ea typeface="+mn-ea"/>
              </a:rPr>
              <a:t>3 3</a:t>
            </a:r>
            <a:r>
              <a:rPr lang="ko-KR" altLang="en-US" b="1" dirty="0">
                <a:latin typeface="+mn-ea"/>
                <a:ea typeface="+mn-ea"/>
              </a:rPr>
              <a:t>반과 </a:t>
            </a:r>
            <a:r>
              <a:rPr lang="en-US" altLang="ko-KR" b="1" dirty="0">
                <a:latin typeface="+mn-ea"/>
                <a:ea typeface="+mn-ea"/>
              </a:rPr>
              <a:t>5</a:t>
            </a:r>
            <a:r>
              <a:rPr lang="ko-KR" altLang="en-US" b="1" dirty="0">
                <a:latin typeface="+mn-ea"/>
                <a:ea typeface="+mn-ea"/>
              </a:rPr>
              <a:t>반</a:t>
            </a:r>
            <a:r>
              <a:rPr lang="ko-KR" altLang="en-US" dirty="0">
                <a:latin typeface="+mn-ea"/>
                <a:ea typeface="+mn-ea"/>
              </a:rPr>
              <a:t>은 평균 </a:t>
            </a:r>
            <a:r>
              <a:rPr lang="en-US" altLang="ko-KR" dirty="0">
                <a:latin typeface="+mn-ea"/>
                <a:ea typeface="+mn-ea"/>
              </a:rPr>
              <a:t>16.2kg</a:t>
            </a:r>
            <a:r>
              <a:rPr lang="ko-KR" altLang="en-US" dirty="0">
                <a:latin typeface="+mn-ea"/>
                <a:ea typeface="+mn-ea"/>
              </a:rPr>
              <a:t>으로 전 학급 중 가장 많은 음식물 쓰레기를 배출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이는 반의 </a:t>
            </a:r>
            <a:r>
              <a:rPr lang="ko-KR" altLang="en-US" b="1" dirty="0">
                <a:latin typeface="+mn-ea"/>
                <a:ea typeface="+mn-ea"/>
              </a:rPr>
              <a:t>배식 방식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학생 수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식사 문화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 err="1">
                <a:latin typeface="+mn-ea"/>
                <a:ea typeface="+mn-ea"/>
              </a:rPr>
              <a:t>지도방식</a:t>
            </a:r>
            <a:r>
              <a:rPr lang="ko-KR" altLang="en-US" dirty="0">
                <a:latin typeface="+mn-ea"/>
                <a:ea typeface="+mn-ea"/>
              </a:rPr>
              <a:t> 등 요인과 관련 있을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맞춤형 관리 필요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 err="1">
                <a:latin typeface="+mn-ea"/>
                <a:ea typeface="+mn-ea"/>
              </a:rPr>
              <a:t>잔반</a:t>
            </a:r>
            <a:r>
              <a:rPr lang="ko-KR" altLang="en-US" dirty="0">
                <a:latin typeface="+mn-ea"/>
                <a:ea typeface="+mn-ea"/>
              </a:rPr>
              <a:t> 교육 또는 반별 급식량 조절 우선 대상</a:t>
            </a:r>
          </a:p>
          <a:p>
            <a:r>
              <a:rPr lang="en-US" altLang="ko-KR" b="1" dirty="0">
                <a:latin typeface="+mn-ea"/>
                <a:ea typeface="+mn-ea"/>
              </a:rPr>
              <a:t>2. </a:t>
            </a:r>
            <a:r>
              <a:rPr lang="ko-KR" altLang="en-US" b="1" dirty="0">
                <a:latin typeface="+mn-ea"/>
                <a:ea typeface="+mn-ea"/>
              </a:rPr>
              <a:t>중</a:t>
            </a:r>
            <a:r>
              <a:rPr lang="en-US" altLang="ko-KR" b="1" dirty="0">
                <a:latin typeface="+mn-ea"/>
                <a:ea typeface="+mn-ea"/>
              </a:rPr>
              <a:t>2 3</a:t>
            </a:r>
            <a:r>
              <a:rPr lang="ko-KR" altLang="en-US" b="1" dirty="0">
                <a:latin typeface="+mn-ea"/>
                <a:ea typeface="+mn-ea"/>
              </a:rPr>
              <a:t>반이 가장 낮음 </a:t>
            </a:r>
            <a:r>
              <a:rPr lang="en-US" altLang="ko-KR" b="1" dirty="0">
                <a:latin typeface="+mn-ea"/>
                <a:ea typeface="+mn-ea"/>
              </a:rPr>
              <a:t>(13.4kg)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전체 중 가장 적은 음식물쓰레기를 기록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효율적인 배식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좋은 반 분위기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또는 </a:t>
            </a:r>
            <a:r>
              <a:rPr lang="ko-KR" altLang="en-US" b="1" dirty="0">
                <a:latin typeface="+mn-ea"/>
                <a:ea typeface="+mn-ea"/>
              </a:rPr>
              <a:t>급식 만족도</a:t>
            </a:r>
            <a:r>
              <a:rPr lang="ko-KR" altLang="en-US" dirty="0">
                <a:latin typeface="+mn-ea"/>
                <a:ea typeface="+mn-ea"/>
              </a:rPr>
              <a:t>가 높았을 가능성</a:t>
            </a:r>
          </a:p>
          <a:p>
            <a:r>
              <a:rPr lang="en-US" altLang="ko-KR" b="1" dirty="0">
                <a:latin typeface="+mn-ea"/>
                <a:ea typeface="+mn-ea"/>
              </a:rPr>
              <a:t>3. </a:t>
            </a:r>
            <a:r>
              <a:rPr lang="ko-KR" altLang="en-US" b="1" dirty="0">
                <a:latin typeface="+mn-ea"/>
                <a:ea typeface="+mn-ea"/>
              </a:rPr>
              <a:t>학년 간 편차보다 학급 내 편차가 더 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같은 학년 내에서도 반별로 </a:t>
            </a:r>
            <a:r>
              <a:rPr lang="en-US" altLang="ko-KR" b="1" dirty="0">
                <a:latin typeface="+mn-ea"/>
                <a:ea typeface="+mn-ea"/>
              </a:rPr>
              <a:t>1~3kg </a:t>
            </a:r>
            <a:r>
              <a:rPr lang="ko-KR" altLang="en-US" b="1" dirty="0">
                <a:latin typeface="+mn-ea"/>
                <a:ea typeface="+mn-ea"/>
              </a:rPr>
              <a:t>이상 차이</a:t>
            </a:r>
            <a:r>
              <a:rPr lang="ko-KR" altLang="en-US" dirty="0">
                <a:latin typeface="+mn-ea"/>
                <a:ea typeface="+mn-ea"/>
              </a:rPr>
              <a:t>가 존재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따라서 학년 단위보다 </a:t>
            </a:r>
            <a:r>
              <a:rPr lang="ko-KR" altLang="en-US" b="1" dirty="0">
                <a:latin typeface="+mn-ea"/>
                <a:ea typeface="+mn-ea"/>
              </a:rPr>
              <a:t>반 단위 분석이 더 실효성 있는 관리 기준</a:t>
            </a:r>
            <a:r>
              <a:rPr lang="ko-KR" altLang="en-US" dirty="0">
                <a:latin typeface="+mn-ea"/>
                <a:ea typeface="+mn-ea"/>
              </a:rPr>
              <a:t>이 될 수 있음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8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02334"/>
              </p:ext>
            </p:extLst>
          </p:nvPr>
        </p:nvGraphicFramePr>
        <p:xfrm>
          <a:off x="1103466" y="2331244"/>
          <a:ext cx="9747250" cy="2907506"/>
        </p:xfrm>
        <a:graphic>
          <a:graphicData uri="http://schemas.openxmlformats.org/drawingml/2006/table">
            <a:tbl>
              <a:tblPr>
                <a:tableStyleId>{86D65D11-F074-4C7D-9CA5-3D9D90EB1B27}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288572159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6876062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722033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단계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담당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82281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사전 조사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학생 대상 설문조사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급식 만족도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남기는 이유 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환경동아리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담임교사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93649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현황 측정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주일간 학년별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학급별 음식물 쓰레기량 계측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영양사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급식실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132223"/>
                  </a:ext>
                </a:extLst>
              </a:tr>
              <a:tr h="66794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캠페인 실시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① 잔반 줄이기 포스터 제작 및 게시② 급식 잔반 챌린지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반별 경쟁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)③ "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나만의 잔반 줄이기 팁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"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공유 활동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전교생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학급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48712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분석 연계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급식 잔반 데이터 시각화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AI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기반 분석으로 피드백 제공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IT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동아리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교사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87263"/>
                  </a:ext>
                </a:extLst>
              </a:tr>
              <a:tr h="66794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피드백 및 개선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① 설문조사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재실시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② 급식 메뉴 의견 수렴 반영③ 캠페인 평가 및 공유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전체 참여자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5642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71550" y="3543300"/>
            <a:ext cx="10011082" cy="584200"/>
          </a:xfrm>
          <a:prstGeom prst="rect">
            <a:avLst/>
          </a:prstGeom>
          <a:noFill/>
          <a:ln w="38100"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" name="직사각형 5"/>
          <p:cNvSpPr/>
          <p:nvPr/>
        </p:nvSpPr>
        <p:spPr>
          <a:xfrm>
            <a:off x="330747" y="1682281"/>
            <a:ext cx="999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“</a:t>
            </a:r>
            <a:r>
              <a:rPr lang="ko-KR" altLang="en-US" sz="2400" b="1" dirty="0">
                <a:latin typeface="+mn-ea"/>
                <a:ea typeface="+mn-ea"/>
              </a:rPr>
              <a:t>우리는 남기지 않아요</a:t>
            </a:r>
            <a:r>
              <a:rPr lang="en-US" altLang="ko-KR" sz="2400" b="1" dirty="0">
                <a:latin typeface="+mn-ea"/>
                <a:ea typeface="+mn-ea"/>
              </a:rPr>
              <a:t>!” – </a:t>
            </a:r>
            <a:r>
              <a:rPr lang="ko-KR" altLang="en-US" sz="2400" b="1" dirty="0" err="1">
                <a:latin typeface="+mn-ea"/>
                <a:ea typeface="+mn-ea"/>
              </a:rPr>
              <a:t>급식실</a:t>
            </a:r>
            <a:r>
              <a:rPr lang="ko-KR" altLang="en-US" sz="2400" b="1" dirty="0">
                <a:latin typeface="+mn-ea"/>
                <a:ea typeface="+mn-ea"/>
              </a:rPr>
              <a:t> 음식물 쓰레기 줄이기 캠페인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프로젝트명</a:t>
            </a:r>
            <a:endParaRPr lang="ko-KR" altLang="en-US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9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84532" y="2038350"/>
            <a:ext cx="9940618" cy="1338828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</a:rPr>
              <a:t>"ESG </a:t>
            </a:r>
            <a:r>
              <a:rPr lang="ko-KR" altLang="en-US" sz="1800" dirty="0">
                <a:latin typeface="+mn-ea"/>
                <a:ea typeface="+mn-ea"/>
              </a:rPr>
              <a:t>프로젝트 계획서 </a:t>
            </a:r>
            <a:r>
              <a:rPr lang="ko-KR" altLang="en-US" sz="1800" dirty="0" err="1">
                <a:latin typeface="+mn-ea"/>
                <a:ea typeface="+mn-ea"/>
              </a:rPr>
              <a:t>프로젝트명</a:t>
            </a:r>
            <a:r>
              <a:rPr lang="en-US" altLang="ko-KR" sz="1800" dirty="0">
                <a:latin typeface="+mn-ea"/>
                <a:ea typeface="+mn-ea"/>
              </a:rPr>
              <a:t>: “</a:t>
            </a:r>
            <a:r>
              <a:rPr lang="ko-KR" altLang="en-US" sz="1800" dirty="0">
                <a:latin typeface="+mn-ea"/>
                <a:ea typeface="+mn-ea"/>
              </a:rPr>
              <a:t>우리는 남기지 않아요</a:t>
            </a:r>
            <a:r>
              <a:rPr lang="en-US" altLang="ko-KR" sz="1800" dirty="0">
                <a:latin typeface="+mn-ea"/>
                <a:ea typeface="+mn-ea"/>
              </a:rPr>
              <a:t>!” – </a:t>
            </a:r>
            <a:r>
              <a:rPr lang="ko-KR" altLang="en-US" sz="1800" dirty="0" err="1">
                <a:latin typeface="+mn-ea"/>
                <a:ea typeface="+mn-ea"/>
              </a:rPr>
              <a:t>급식실</a:t>
            </a:r>
            <a:r>
              <a:rPr lang="ko-KR" altLang="en-US" sz="1800" dirty="0">
                <a:latin typeface="+mn-ea"/>
                <a:ea typeface="+mn-ea"/>
              </a:rPr>
              <a:t> 음식물 쓰레기 줄이기 캠페인</a:t>
            </a:r>
            <a:r>
              <a:rPr lang="en-US" altLang="ko-KR" sz="1800" dirty="0">
                <a:latin typeface="+mn-ea"/>
                <a:ea typeface="+mn-ea"/>
              </a:rPr>
              <a:t>" </a:t>
            </a:r>
            <a:r>
              <a:rPr lang="ko-KR" altLang="en-US" sz="1800" dirty="0">
                <a:latin typeface="+mn-ea"/>
                <a:ea typeface="+mn-ea"/>
              </a:rPr>
              <a:t>을 실행 하려고 해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  <a:r>
              <a:rPr lang="ko-KR" altLang="en-US" sz="1800" dirty="0" err="1">
                <a:latin typeface="+mn-ea"/>
                <a:ea typeface="+mn-ea"/>
              </a:rPr>
              <a:t>잔반</a:t>
            </a:r>
            <a:r>
              <a:rPr lang="ko-KR" altLang="en-US" sz="1800" dirty="0">
                <a:latin typeface="+mn-ea"/>
                <a:ea typeface="+mn-ea"/>
              </a:rPr>
              <a:t> 줄이기 포스터 제작을 전교생 중 </a:t>
            </a:r>
            <a:r>
              <a:rPr lang="en-US" altLang="ko-KR" sz="1800" dirty="0">
                <a:latin typeface="+mn-ea"/>
                <a:ea typeface="+mn-ea"/>
              </a:rPr>
              <a:t>1~3</a:t>
            </a:r>
            <a:r>
              <a:rPr lang="ko-KR" altLang="en-US" sz="1800" dirty="0">
                <a:latin typeface="+mn-ea"/>
                <a:ea typeface="+mn-ea"/>
              </a:rPr>
              <a:t>학년까지 각반은 </a:t>
            </a:r>
            <a:r>
              <a:rPr lang="en-US" altLang="ko-KR" sz="1800" dirty="0">
                <a:latin typeface="+mn-ea"/>
                <a:ea typeface="+mn-ea"/>
              </a:rPr>
              <a:t>5</a:t>
            </a:r>
            <a:r>
              <a:rPr lang="ko-KR" altLang="en-US" sz="1800" dirty="0">
                <a:latin typeface="+mn-ea"/>
                <a:ea typeface="+mn-ea"/>
              </a:rPr>
              <a:t>개 학급으로 총 </a:t>
            </a:r>
            <a:r>
              <a:rPr lang="en-US" altLang="ko-KR" sz="1800" dirty="0">
                <a:latin typeface="+mn-ea"/>
                <a:ea typeface="+mn-ea"/>
              </a:rPr>
              <a:t>15</a:t>
            </a:r>
            <a:r>
              <a:rPr lang="ko-KR" altLang="en-US" sz="1800" dirty="0">
                <a:latin typeface="+mn-ea"/>
                <a:ea typeface="+mn-ea"/>
              </a:rPr>
              <a:t>학급을 대상으로 포스터를 제작하고 싶어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  <a:r>
              <a:rPr lang="ko-KR" altLang="en-US" sz="1800" dirty="0">
                <a:latin typeface="+mn-ea"/>
                <a:ea typeface="+mn-ea"/>
              </a:rPr>
              <a:t>아이디어를 제시해주고 실제 포스터도 제작해서 그려줘</a:t>
            </a:r>
            <a:r>
              <a:rPr lang="en-US" altLang="ko-KR" sz="1800" dirty="0">
                <a:latin typeface="+mn-ea"/>
                <a:ea typeface="+mn-ea"/>
              </a:rPr>
              <a:t>!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Q.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질문 방식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61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674306"/>
            <a:ext cx="4430836" cy="46979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9274"/>
            <a:ext cx="3035300" cy="4552951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2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2605F-C7E5-007C-8BCC-E300F7FC4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468921-4114-EBF8-6D19-684D170E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팀별</a:t>
            </a:r>
            <a:r>
              <a:rPr lang="ko-KR" altLang="en-US" dirty="0"/>
              <a:t> </a:t>
            </a:r>
            <a:r>
              <a:rPr lang="en-US" altLang="ko-KR" dirty="0"/>
              <a:t>ESG </a:t>
            </a:r>
            <a:r>
              <a:rPr lang="ko-KR" altLang="en-US" dirty="0"/>
              <a:t>프로젝트 실행 방안 발표하기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90409" y="1437953"/>
            <a:ext cx="10637520" cy="1950720"/>
            <a:chOff x="690409" y="1437953"/>
            <a:chExt cx="10637520" cy="195072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0409" y="1437953"/>
              <a:ext cx="10637520" cy="1950720"/>
            </a:xfrm>
            <a:prstGeom prst="roundRect">
              <a:avLst>
                <a:gd name="adj" fmla="val 6120"/>
              </a:avLst>
            </a:prstGeom>
            <a:solidFill>
              <a:srgbClr val="F3FAF0"/>
            </a:solidFill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269203" y="2120926"/>
              <a:ext cx="747993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err="1">
                  <a:latin typeface="+mj-ea"/>
                  <a:ea typeface="+mj-ea"/>
                </a:rPr>
                <a:t>팀별</a:t>
              </a:r>
              <a:r>
                <a:rPr lang="ko-KR" altLang="en-US" sz="3200" dirty="0">
                  <a:latin typeface="+mj-ea"/>
                  <a:ea typeface="+mj-ea"/>
                </a:rPr>
                <a:t> </a:t>
              </a:r>
              <a:r>
                <a:rPr lang="en-US" altLang="ko-KR" sz="3200" dirty="0">
                  <a:latin typeface="+mj-ea"/>
                  <a:ea typeface="+mj-ea"/>
                </a:rPr>
                <a:t>ESG </a:t>
              </a:r>
              <a:r>
                <a:rPr lang="ko-KR" altLang="en-US" sz="3200" dirty="0">
                  <a:latin typeface="+mj-ea"/>
                  <a:ea typeface="+mj-ea"/>
                </a:rPr>
                <a:t>프로젝트 모의 실행 방안 발표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17750" y="3675390"/>
            <a:ext cx="755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우리 프로젝트의 현재 진행 상황을 분석하고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실제 이러한 실행 방안을 토대로 실천 가능 여부에 대해서 분석하고 보완해 봅시다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902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5"/>
          <p:cNvGraphicFramePr/>
          <p:nvPr/>
        </p:nvGraphicFramePr>
        <p:xfrm>
          <a:off x="391889" y="1179470"/>
          <a:ext cx="11408225" cy="5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차시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일시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오늘 배운 주제와 새롭게 알게 된 사실을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더 알아보고 싶은 것이 있다면?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활동을 통해 느낀 점, 인상 깊었던 내용과 소감을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FB86CE-04F9-2951-AB0C-F8945F27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0" i="0" u="none" strike="noStrike" cap="none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Arial"/>
              </a:rPr>
              <a:t>배운 내용 되돌아보기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7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공감하기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28526" y="1476176"/>
            <a:ext cx="62968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히어로들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드디어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지혜와 우리의 실행력을 결합할 시간입니다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  <a:r>
              <a:rPr lang="ko-KR" altLang="en-US" sz="2400" dirty="0">
                <a:latin typeface="+mn-ea"/>
                <a:ea typeface="+mn-ea"/>
              </a:rPr>
              <a:t>여러분이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와 함께 개발한 프로젝트로 실제 변화를 만들어낼 때가 왔어요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팀원들과 협력하고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도움을 받아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미션을 완수하고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우리의 학교와 지역사회를 더 나은 곳으로 만들어 봅시다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  <a:r>
              <a:rPr lang="ko-KR" altLang="en-US" sz="2400" dirty="0">
                <a:latin typeface="+mn-ea"/>
                <a:ea typeface="+mn-ea"/>
              </a:rPr>
              <a:t>진정한 히어로는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를 현명하게 활용하여 세상을 바꿉니다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324" y="5759450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+mn-ea"/>
                <a:ea typeface="+mn-ea"/>
              </a:rPr>
              <a:t>&lt; </a:t>
            </a:r>
            <a:r>
              <a:rPr lang="ko-KR" altLang="en-US" sz="1200">
                <a:latin typeface="+mn-ea"/>
                <a:ea typeface="+mn-ea"/>
              </a:rPr>
              <a:t>생성 </a:t>
            </a:r>
            <a:r>
              <a:rPr lang="en-US" altLang="ko-KR" sz="1200">
                <a:latin typeface="+mn-ea"/>
                <a:ea typeface="+mn-ea"/>
              </a:rPr>
              <a:t>Tool . chatGPT &gt;</a:t>
            </a:r>
            <a:endParaRPr lang="ko-KR" altLang="en-US" sz="120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90650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차시 예고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400295" y="3572550"/>
            <a:ext cx="11029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  <a:ea typeface="+mn-ea"/>
              </a:rPr>
              <a:t>다음 시간에는 최종 결과물을 준비하고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</a:p>
          <a:p>
            <a:pPr algn="ctr"/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도움을 받아 멋진 프레젠테이션을 제작해 봅시다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103683" y="2549574"/>
            <a:ext cx="762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BA66"/>
                </a:solidFill>
                <a:latin typeface="+mj-lt"/>
                <a:ea typeface="+mn-ea"/>
              </a:rPr>
              <a:t>다음 시간에</a:t>
            </a:r>
            <a:r>
              <a:rPr lang="en-US" altLang="ko-KR" sz="5400" dirty="0">
                <a:solidFill>
                  <a:srgbClr val="44BA66"/>
                </a:solidFill>
                <a:latin typeface="+mj-lt"/>
                <a:ea typeface="+mn-ea"/>
              </a:rPr>
              <a:t>...</a:t>
            </a:r>
            <a:endParaRPr lang="ko-KR" altLang="en-US" sz="5400" dirty="0">
              <a:solidFill>
                <a:srgbClr val="44BA66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887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A161-66C7-437A-84B1-9001D6E5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8385220-71DC-0C7C-ED64-76A54AF11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ESG </a:t>
            </a:r>
            <a:r>
              <a:rPr lang="ko-KR" altLang="en-US" dirty="0"/>
              <a:t>아이디어 스튜디오</a:t>
            </a:r>
            <a:r>
              <a:rPr lang="en-US" altLang="ko-KR" dirty="0"/>
              <a:t>(3) :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를 활용한 나만의 프로젝트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209F447-0686-A1BC-C447-536D56C3D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400" dirty="0"/>
              <a:t>프로젝트를 제작 및 발표하고 </a:t>
            </a:r>
            <a:r>
              <a:rPr lang="ko-KR" altLang="en-US" sz="1400" dirty="0" err="1"/>
              <a:t>지속가능한</a:t>
            </a:r>
            <a:r>
              <a:rPr lang="ko-KR" altLang="en-US" sz="1400" dirty="0"/>
              <a:t> 미래를 위한 실천 계획을 마련한다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39346-476E-5F44-BF88-64BD9738A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4823" y="1612139"/>
            <a:ext cx="1114425" cy="677108"/>
          </a:xfrm>
        </p:spPr>
        <p:txBody>
          <a:bodyPr/>
          <a:lstStyle/>
          <a:p>
            <a:r>
              <a:rPr lang="en-US" altLang="ko-KR"/>
              <a:t>08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E7C9C6-5472-A8E0-8855-1D0F9844FDE9}"/>
              </a:ext>
            </a:extLst>
          </p:cNvPr>
          <p:cNvSpPr/>
          <p:nvPr/>
        </p:nvSpPr>
        <p:spPr>
          <a:xfrm>
            <a:off x="9540241" y="5862320"/>
            <a:ext cx="1578636" cy="420960"/>
          </a:xfrm>
          <a:prstGeom prst="roundRect">
            <a:avLst/>
          </a:prstGeom>
          <a:solidFill>
            <a:srgbClr val="BEE8CA"/>
          </a:solidFill>
          <a:ln w="76200">
            <a:solidFill>
              <a:srgbClr val="8BD5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B050"/>
                </a:solidFill>
                <a:latin typeface="+mj-ea"/>
                <a:ea typeface="+mj-ea"/>
              </a:rPr>
              <a:t>성장기</a:t>
            </a:r>
          </a:p>
        </p:txBody>
      </p:sp>
    </p:spTree>
    <p:extLst>
      <p:ext uri="{BB962C8B-B14F-4D97-AF65-F5344CB8AC3E}">
        <p14:creationId xmlns:p14="http://schemas.microsoft.com/office/powerpoint/2010/main" val="1537238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공감하기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28526" y="1701460"/>
            <a:ext cx="6296814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ESG </a:t>
            </a:r>
            <a:r>
              <a:rPr lang="ko-KR" altLang="en-US" sz="2000" dirty="0">
                <a:latin typeface="+mn-ea"/>
                <a:ea typeface="+mn-ea"/>
              </a:rPr>
              <a:t>히어로 여러분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대단합니다</a:t>
            </a:r>
            <a:r>
              <a:rPr lang="en-US" altLang="ko-KR" sz="2000" dirty="0">
                <a:latin typeface="+mn-ea"/>
                <a:ea typeface="+mn-ea"/>
              </a:rPr>
              <a:t>! </a:t>
            </a:r>
            <a:r>
              <a:rPr lang="ko-KR" altLang="en-US" sz="2000" dirty="0">
                <a:latin typeface="+mn-ea"/>
                <a:ea typeface="+mn-ea"/>
              </a:rPr>
              <a:t>이제 여러분은 </a:t>
            </a: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와 함께 모든 훈련과 미션을 통과하고 진정한 </a:t>
            </a:r>
            <a:r>
              <a:rPr lang="en-US" altLang="ko-KR" sz="2000" dirty="0">
                <a:latin typeface="+mn-ea"/>
                <a:ea typeface="+mn-ea"/>
              </a:rPr>
              <a:t>ESG </a:t>
            </a:r>
            <a:r>
              <a:rPr lang="ko-KR" altLang="en-US" sz="2000" dirty="0">
                <a:latin typeface="+mn-ea"/>
                <a:ea typeface="+mn-ea"/>
              </a:rPr>
              <a:t>히어로가 되었습니다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오늘은 여러분의 성과를 세상에 알리고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더 많은 사람들이 </a:t>
            </a: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를 활용한 </a:t>
            </a:r>
            <a:r>
              <a:rPr lang="en-US" altLang="ko-KR" sz="2000" dirty="0">
                <a:latin typeface="+mn-ea"/>
                <a:ea typeface="+mn-ea"/>
              </a:rPr>
              <a:t>ESG </a:t>
            </a:r>
            <a:r>
              <a:rPr lang="ko-KR" altLang="en-US" sz="2000" dirty="0">
                <a:latin typeface="+mn-ea"/>
                <a:ea typeface="+mn-ea"/>
              </a:rPr>
              <a:t>히어로의 길에 동참하도록 초대하는 날입니다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  <a:ea typeface="+mn-ea"/>
              </a:rPr>
              <a:t>여러분과 </a:t>
            </a: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가 함께 만든 변화를 자랑스럽게 발표하고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앞으로도 계속해서 </a:t>
            </a:r>
            <a:r>
              <a:rPr lang="ko-KR" altLang="en-US" sz="2000" dirty="0" err="1">
                <a:latin typeface="+mn-ea"/>
                <a:ea typeface="+mn-ea"/>
              </a:rPr>
              <a:t>생성형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의 힘으로 더 나은 미래를 그려나갈 계획을 세워봅시다</a:t>
            </a:r>
            <a:r>
              <a:rPr lang="en-US" altLang="ko-KR" sz="2000" dirty="0">
                <a:latin typeface="+mn-ea"/>
                <a:ea typeface="+mn-ea"/>
              </a:rPr>
              <a:t>!"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324" y="5759450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+mn-ea"/>
                <a:ea typeface="+mn-ea"/>
              </a:rPr>
              <a:t>&lt; </a:t>
            </a:r>
            <a:r>
              <a:rPr lang="ko-KR" altLang="en-US" sz="1200">
                <a:latin typeface="+mn-ea"/>
                <a:ea typeface="+mn-ea"/>
              </a:rPr>
              <a:t>생성 </a:t>
            </a:r>
            <a:r>
              <a:rPr lang="en-US" altLang="ko-KR" sz="1200">
                <a:latin typeface="+mn-ea"/>
                <a:ea typeface="+mn-ea"/>
              </a:rPr>
              <a:t>Tool . chatGPT &gt;</a:t>
            </a:r>
            <a:endParaRPr lang="ko-KR" altLang="en-US" sz="120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90650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4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849" y="1345889"/>
            <a:ext cx="10231966" cy="391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프로젝트의 성과를 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도움을 받아 효과적으로 발표할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경험을 바탕으로 </a:t>
            </a:r>
            <a:r>
              <a:rPr lang="ko-KR" altLang="en-US" sz="2800" dirty="0" err="1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지속가능한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실천 계획을 수립할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생성형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 코들 플랫폼을 활용한 프로그래밍을 통해 프로젝트를 완성할 수 있다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93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임팩트 되돌아보기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74725" y="2330474"/>
            <a:ext cx="98996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우리는 단지 </a:t>
            </a:r>
            <a:r>
              <a:rPr lang="en-US" altLang="ko-KR" sz="1800" dirty="0">
                <a:latin typeface="+mn-ea"/>
                <a:ea typeface="+mn-ea"/>
              </a:rPr>
              <a:t>ESG </a:t>
            </a:r>
            <a:r>
              <a:rPr lang="ko-KR" altLang="en-US" sz="1800" dirty="0">
                <a:latin typeface="+mn-ea"/>
                <a:ea typeface="+mn-ea"/>
              </a:rPr>
              <a:t>문제에 관심 있는 학생들이었습니다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하지만 지금은 어떤가요</a:t>
            </a:r>
            <a:r>
              <a:rPr lang="en-US" altLang="ko-KR" sz="1800" dirty="0">
                <a:latin typeface="+mn-ea"/>
                <a:ea typeface="+mn-ea"/>
              </a:rPr>
              <a:t>? </a:t>
            </a: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여러분은 </a:t>
            </a:r>
            <a:r>
              <a:rPr lang="en-US" altLang="ko-KR" sz="1800" dirty="0">
                <a:latin typeface="+mn-ea"/>
                <a:ea typeface="+mn-ea"/>
              </a:rPr>
              <a:t>AI</a:t>
            </a:r>
            <a:r>
              <a:rPr lang="ko-KR" altLang="en-US" sz="1800" dirty="0">
                <a:latin typeface="+mn-ea"/>
                <a:ea typeface="+mn-ea"/>
              </a:rPr>
              <a:t>를 활용해 학교의 에너지 사용 패턴을 분석하고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음식물 쓰레기를 줄이는 창의적인 시스템을 설계했으며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지역사회의 환경 문제를 해결하기 위한 캠페인을 기획했습니다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이런 변화들은 단순히 아이디어에 그치지 않고 실제 행동으로 이어졌죠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  <a:p>
            <a:pPr algn="ctr"/>
            <a:r>
              <a:rPr lang="ko-KR" altLang="en-US" sz="1800" dirty="0" err="1">
                <a:solidFill>
                  <a:srgbClr val="44BA66"/>
                </a:solidFill>
                <a:latin typeface="+mn-ea"/>
                <a:ea typeface="+mn-ea"/>
              </a:rPr>
              <a:t>생성형</a:t>
            </a:r>
            <a:r>
              <a:rPr lang="ko-KR" altLang="en-US" sz="1800" dirty="0">
                <a:solidFill>
                  <a:srgbClr val="44BA66"/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  <a:t>AI</a:t>
            </a:r>
            <a:r>
              <a:rPr lang="ko-KR" altLang="en-US" sz="1800" dirty="0">
                <a:solidFill>
                  <a:srgbClr val="44BA66"/>
                </a:solidFill>
                <a:latin typeface="+mn-ea"/>
                <a:ea typeface="+mn-ea"/>
              </a:rPr>
              <a:t>는 우리에게 단순한 도구가 아니라 협력자가 되었습니다</a:t>
            </a:r>
            <a: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  <a:t>. </a:t>
            </a:r>
          </a:p>
          <a:p>
            <a:pPr algn="ctr"/>
            <a:r>
              <a:rPr lang="en-US" altLang="ko-KR" sz="1800" dirty="0">
                <a:latin typeface="+mn-ea"/>
                <a:ea typeface="+mn-ea"/>
              </a:rPr>
              <a:t>AI</a:t>
            </a:r>
            <a:r>
              <a:rPr lang="ko-KR" altLang="en-US" sz="1800" dirty="0">
                <a:latin typeface="+mn-ea"/>
                <a:ea typeface="+mn-ea"/>
              </a:rPr>
              <a:t>가 제공한 데이터 분석과 아이디어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그리고 </a:t>
            </a:r>
            <a:r>
              <a:rPr lang="ko-KR" altLang="en-US" sz="1800" dirty="0">
                <a:solidFill>
                  <a:srgbClr val="44BA66"/>
                </a:solidFill>
                <a:latin typeface="+mn-ea"/>
                <a:ea typeface="+mn-ea"/>
              </a:rPr>
              <a:t>여러분의 실행력이 만나 실제 변화를 만들어 내는게 가능합니다</a:t>
            </a:r>
            <a: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  <a:t>.</a:t>
            </a:r>
            <a:endParaRPr lang="ko-KR" altLang="en-US" sz="1800" dirty="0">
              <a:solidFill>
                <a:srgbClr val="44BA66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809" y="5620325"/>
            <a:ext cx="9709566" cy="461665"/>
          </a:xfrm>
          <a:prstGeom prst="rect">
            <a:avLst/>
          </a:prstGeom>
          <a:solidFill>
            <a:srgbClr val="EEF6EB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AI</a:t>
            </a:r>
            <a:r>
              <a:rPr lang="ko-KR" altLang="en-US" sz="2400" dirty="0">
                <a:latin typeface="+mj-ea"/>
                <a:ea typeface="+mj-ea"/>
              </a:rPr>
              <a:t>와 함께 </a:t>
            </a:r>
            <a:r>
              <a:rPr lang="ko-KR" altLang="en-US" sz="2400" dirty="0" err="1">
                <a:latin typeface="+mj-ea"/>
                <a:ea typeface="+mj-ea"/>
              </a:rPr>
              <a:t>지속가능한</a:t>
            </a:r>
            <a:r>
              <a:rPr lang="ko-KR" altLang="en-US" sz="2400" dirty="0">
                <a:latin typeface="+mj-ea"/>
                <a:ea typeface="+mj-ea"/>
              </a:rPr>
              <a:t> 미래를 만들어가는 창조자가 될 수 있습니다</a:t>
            </a:r>
            <a:r>
              <a:rPr lang="en-US" altLang="ko-KR" sz="2400" dirty="0">
                <a:latin typeface="+mj-ea"/>
                <a:ea typeface="+mj-ea"/>
              </a:rPr>
              <a:t>!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27100" y="1281440"/>
            <a:ext cx="9994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우리와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협력이 얼마나 큰 변화를 만들었는지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생각해 봅시다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841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1F5A1-9856-8F40-D5A2-064DB81D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57F2C10-E03A-C485-43CA-81C369C8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82" y="204216"/>
            <a:ext cx="10515600" cy="600073"/>
          </a:xfrm>
        </p:spPr>
        <p:txBody>
          <a:bodyPr/>
          <a:lstStyle/>
          <a:p>
            <a:r>
              <a:rPr lang="en-US" altLang="ko-KR" dirty="0"/>
              <a:t>ESG </a:t>
            </a:r>
            <a:r>
              <a:rPr lang="ko-KR" altLang="en-US" dirty="0"/>
              <a:t>히어로 프로젝트 대회 준비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857F2C10-E03A-C485-43CA-81C369C8F919}"/>
              </a:ext>
            </a:extLst>
          </p:cNvPr>
          <p:cNvSpPr txBox="1">
            <a:spLocks/>
          </p:cNvSpPr>
          <p:nvPr/>
        </p:nvSpPr>
        <p:spPr>
          <a:xfrm>
            <a:off x="467032" y="1643596"/>
            <a:ext cx="10515600" cy="324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  <a:ea typeface="+mn-ea"/>
              </a:rPr>
              <a:t>팀별로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생각한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문제 정의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2. AI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와 함께 개발한 해결 사례 소개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실행 과정 및 결과 공유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4. AI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와 협업을 통해 느낀 부분 공유</a:t>
            </a:r>
            <a:b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이러한 내용을 정리하여 발표 프레젠테이션을 제작해 봅니다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준비 방법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11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1F5A1-9856-8F40-D5A2-064DB81D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57F2C10-E03A-C485-43CA-81C369C8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82" y="204216"/>
            <a:ext cx="10515600" cy="600073"/>
          </a:xfrm>
        </p:spPr>
        <p:txBody>
          <a:bodyPr/>
          <a:lstStyle/>
          <a:p>
            <a:r>
              <a:rPr lang="en-US" altLang="ko-KR" dirty="0"/>
              <a:t>ESG </a:t>
            </a:r>
            <a:r>
              <a:rPr lang="ko-KR" altLang="en-US" dirty="0"/>
              <a:t>히어로 프로젝트 대회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857F2C10-E03A-C485-43CA-81C369C8F919}"/>
              </a:ext>
            </a:extLst>
          </p:cNvPr>
          <p:cNvSpPr txBox="1">
            <a:spLocks/>
          </p:cNvSpPr>
          <p:nvPr/>
        </p:nvSpPr>
        <p:spPr>
          <a:xfrm>
            <a:off x="714682" y="175361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70000"/>
              </a:lnSpc>
            </a:pPr>
            <a:r>
              <a:rPr lang="ko-KR" altLang="en-US" sz="3600" dirty="0" err="1">
                <a:solidFill>
                  <a:schemeClr val="tx1"/>
                </a:solidFill>
                <a:latin typeface="+mn-ea"/>
                <a:ea typeface="+mn-ea"/>
              </a:rPr>
              <a:t>팀별</a:t>
            </a:r>
            <a:r>
              <a:rPr lang="ko-KR" altLang="en-US" sz="3600" dirty="0">
                <a:solidFill>
                  <a:schemeClr val="tx1"/>
                </a:solidFill>
                <a:latin typeface="+mn-ea"/>
                <a:ea typeface="+mn-ea"/>
              </a:rPr>
              <a:t> 프로젝트 진행과정 발표 시간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85" r="585"/>
          <a:stretch/>
        </p:blipFill>
        <p:spPr>
          <a:xfrm>
            <a:off x="2197407" y="3079750"/>
            <a:ext cx="7550150" cy="29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5"/>
          <p:cNvGraphicFramePr/>
          <p:nvPr>
            <p:extLst>
              <p:ext uri="{D42A27DB-BD31-4B8C-83A1-F6EECF244321}">
                <p14:modId xmlns:p14="http://schemas.microsoft.com/office/powerpoint/2010/main" val="1834970710"/>
              </p:ext>
            </p:extLst>
          </p:nvPr>
        </p:nvGraphicFramePr>
        <p:xfrm>
          <a:off x="391889" y="1161886"/>
          <a:ext cx="11408225" cy="51597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디지털새싹을</a:t>
                      </a: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통해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배운 주제와 새롭게 알게 된 사실을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더 알아보고 싶은 것이 있다면?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활동을 통해 </a:t>
                      </a:r>
                      <a:r>
                        <a:rPr lang="ko-KR" sz="1400" b="0" u="none" strike="noStrike" cap="none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느낀점</a:t>
                      </a: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인상 깊었던 내용과 소감을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6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4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나에게 </a:t>
                      </a:r>
                      <a:r>
                        <a:rPr lang="ko-KR" altLang="en-US" sz="1400" b="0" u="none" strike="noStrike" cap="none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디지털새싹</a:t>
                      </a:r>
                      <a:r>
                        <a:rPr lang="ko-KR" altLang="en-US" sz="1400" b="0" u="none" strike="noStrike" cap="none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이란</a:t>
                      </a:r>
                      <a:r>
                        <a:rPr lang="en-US" altLang="ko-KR" sz="1400" b="0" u="none" strike="noStrike" cap="none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?</a:t>
                      </a:r>
                      <a:endParaRPr lang="ko-KR" altLang="en-US"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45260"/>
                  </a:ext>
                </a:extLst>
              </a:tr>
              <a:tr h="1036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나에게 </a:t>
                      </a:r>
                      <a:r>
                        <a:rPr lang="ko-KR" altLang="en-US" sz="1400" b="0" u="none" strike="noStrike" cap="none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디지털새싹은</a:t>
                      </a: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[                           ] </a:t>
                      </a: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이다</a:t>
                      </a: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이유는</a:t>
                      </a: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?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[                                                                                                                 </a:t>
                      </a:r>
                      <a:r>
                        <a:rPr lang="ko-KR" altLang="en-US" sz="1400" b="0" u="none" strike="noStrike" cap="none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     </a:t>
                      </a:r>
                      <a:r>
                        <a:rPr lang="en-US" altLang="ko-KR" sz="1400" b="0" u="none" strike="noStrike" cap="none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]</a:t>
                      </a:r>
                      <a:endParaRPr lang="ko-KR" altLang="en-US"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40242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FB86CE-04F9-2951-AB0C-F8945F27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0" i="0" u="none" strike="noStrike" cap="none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Arial"/>
              </a:rPr>
              <a:t>배운 내용 되돌아보기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6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59FFE2-0725-6DA8-69F6-9522F2271467}"/>
              </a:ext>
            </a:extLst>
          </p:cNvPr>
          <p:cNvGrpSpPr/>
          <p:nvPr/>
        </p:nvGrpSpPr>
        <p:grpSpPr>
          <a:xfrm>
            <a:off x="1538563" y="1210874"/>
            <a:ext cx="8975558" cy="2428688"/>
            <a:chOff x="1576137" y="594422"/>
            <a:chExt cx="8975558" cy="2520816"/>
          </a:xfrm>
        </p:grpSpPr>
        <p:sp>
          <p:nvSpPr>
            <p:cNvPr id="12" name="자유형: 도형 5">
              <a:extLst>
                <a:ext uri="{FF2B5EF4-FFF2-40B4-BE49-F238E27FC236}">
                  <a16:creationId xmlns:a16="http://schemas.microsoft.com/office/drawing/2014/main" id="{05789E3D-3C28-A889-AEC5-C05A1219302F}"/>
                </a:ext>
              </a:extLst>
            </p:cNvPr>
            <p:cNvSpPr/>
            <p:nvPr userDrawn="1"/>
          </p:nvSpPr>
          <p:spPr>
            <a:xfrm rot="10800000">
              <a:off x="1890963" y="759139"/>
              <a:ext cx="8410074" cy="2356099"/>
            </a:xfrm>
            <a:custGeom>
              <a:avLst/>
              <a:gdLst>
                <a:gd name="connsiteX0" fmla="*/ 8336801 w 8410074"/>
                <a:gd name="connsiteY0" fmla="*/ 2356099 h 2356099"/>
                <a:gd name="connsiteX1" fmla="*/ 73273 w 8410074"/>
                <a:gd name="connsiteY1" fmla="*/ 2356099 h 2356099"/>
                <a:gd name="connsiteX2" fmla="*/ 0 w 8410074"/>
                <a:gd name="connsiteY2" fmla="*/ 2282826 h 2356099"/>
                <a:gd name="connsiteX3" fmla="*/ 0 w 8410074"/>
                <a:gd name="connsiteY3" fmla="*/ 455411 h 2356099"/>
                <a:gd name="connsiteX4" fmla="*/ 73273 w 8410074"/>
                <a:gd name="connsiteY4" fmla="*/ 382138 h 2356099"/>
                <a:gd name="connsiteX5" fmla="*/ 3682034 w 8410074"/>
                <a:gd name="connsiteY5" fmla="*/ 382138 h 2356099"/>
                <a:gd name="connsiteX6" fmla="*/ 4086727 w 8410074"/>
                <a:gd name="connsiteY6" fmla="*/ 0 h 2356099"/>
                <a:gd name="connsiteX7" fmla="*/ 4491420 w 8410074"/>
                <a:gd name="connsiteY7" fmla="*/ 382138 h 2356099"/>
                <a:gd name="connsiteX8" fmla="*/ 8336801 w 8410074"/>
                <a:gd name="connsiteY8" fmla="*/ 382138 h 2356099"/>
                <a:gd name="connsiteX9" fmla="*/ 8410074 w 8410074"/>
                <a:gd name="connsiteY9" fmla="*/ 455411 h 2356099"/>
                <a:gd name="connsiteX10" fmla="*/ 8410074 w 8410074"/>
                <a:gd name="connsiteY10" fmla="*/ 2282826 h 2356099"/>
                <a:gd name="connsiteX11" fmla="*/ 8336801 w 8410074"/>
                <a:gd name="connsiteY11" fmla="*/ 2356099 h 235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10074" h="2356099">
                  <a:moveTo>
                    <a:pt x="8336801" y="2356099"/>
                  </a:moveTo>
                  <a:lnTo>
                    <a:pt x="73273" y="2356099"/>
                  </a:lnTo>
                  <a:cubicBezTo>
                    <a:pt x="32805" y="2356099"/>
                    <a:pt x="0" y="2323294"/>
                    <a:pt x="0" y="2282826"/>
                  </a:cubicBezTo>
                  <a:lnTo>
                    <a:pt x="0" y="455411"/>
                  </a:lnTo>
                  <a:cubicBezTo>
                    <a:pt x="0" y="414943"/>
                    <a:pt x="32805" y="382138"/>
                    <a:pt x="73273" y="382138"/>
                  </a:cubicBezTo>
                  <a:lnTo>
                    <a:pt x="3682034" y="382138"/>
                  </a:lnTo>
                  <a:lnTo>
                    <a:pt x="4086727" y="0"/>
                  </a:lnTo>
                  <a:lnTo>
                    <a:pt x="4491420" y="382138"/>
                  </a:lnTo>
                  <a:lnTo>
                    <a:pt x="8336801" y="382138"/>
                  </a:lnTo>
                  <a:cubicBezTo>
                    <a:pt x="8377269" y="382138"/>
                    <a:pt x="8410074" y="414943"/>
                    <a:pt x="8410074" y="455411"/>
                  </a:cubicBezTo>
                  <a:lnTo>
                    <a:pt x="8410074" y="2282826"/>
                  </a:lnTo>
                  <a:cubicBezTo>
                    <a:pt x="8410074" y="2323294"/>
                    <a:pt x="8377269" y="2356099"/>
                    <a:pt x="8336801" y="2356099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D1C6EE-7297-6F8E-A24F-F9845D718153}"/>
                </a:ext>
              </a:extLst>
            </p:cNvPr>
            <p:cNvSpPr/>
            <p:nvPr userDrawn="1"/>
          </p:nvSpPr>
          <p:spPr>
            <a:xfrm>
              <a:off x="1576137" y="594422"/>
              <a:ext cx="8975558" cy="18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Google Shape;29;p3"/>
          <p:cNvSpPr txBox="1"/>
          <p:nvPr/>
        </p:nvSpPr>
        <p:spPr>
          <a:xfrm>
            <a:off x="1016000" y="1440935"/>
            <a:ext cx="10160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363636"/>
                </a:solidFill>
                <a:latin typeface="+mn-ea"/>
                <a:ea typeface="+mn-ea"/>
              </a:rPr>
              <a:t>작성한 소감을</a:t>
            </a:r>
            <a:endParaRPr lang="en-US" altLang="ko-KR" sz="2800">
              <a:solidFill>
                <a:srgbClr val="363636"/>
              </a:solidFill>
              <a:latin typeface="+mn-ea"/>
              <a:ea typeface="+mn-e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FF6565"/>
                </a:solidFill>
                <a:latin typeface="+mn-ea"/>
                <a:ea typeface="+mn-ea"/>
              </a:rPr>
              <a:t>친구들에게 </a:t>
            </a:r>
            <a:r>
              <a:rPr lang="ko-KR" altLang="en-US" sz="2800">
                <a:solidFill>
                  <a:srgbClr val="FF6565"/>
                </a:solidFill>
                <a:latin typeface="+mn-ea"/>
                <a:ea typeface="+mn-ea"/>
                <a:sym typeface="Arial"/>
              </a:rPr>
              <a:t>발표해볼까</a:t>
            </a:r>
            <a:r>
              <a:rPr lang="en-US" altLang="ko-KR" sz="2800">
                <a:solidFill>
                  <a:srgbClr val="FF6565"/>
                </a:solidFill>
                <a:latin typeface="+mn-ea"/>
                <a:ea typeface="+mn-ea"/>
                <a:sym typeface="Arial"/>
              </a:rPr>
              <a:t>?</a:t>
            </a:r>
          </a:p>
        </p:txBody>
      </p:sp>
      <p:pic>
        <p:nvPicPr>
          <p:cNvPr id="3" name="그림 2" descr="만화 영화, 클립아트, 미소, 일러스트레이션이(가) 표시된 사진&#10;&#10;자동 생성된 설명">
            <a:extLst>
              <a:ext uri="{FF2B5EF4-FFF2-40B4-BE49-F238E27FC236}">
                <a16:creationId xmlns:a16="http://schemas.microsoft.com/office/drawing/2014/main" id="{A1541A35-4512-CECB-5ABC-ABE84458C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39" b="16728"/>
          <a:stretch/>
        </p:blipFill>
        <p:spPr>
          <a:xfrm>
            <a:off x="4091619" y="3378736"/>
            <a:ext cx="3616571" cy="31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849" y="1388285"/>
            <a:ext cx="10231966" cy="197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 계획을 체계적으로 실행할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도움을 받아 프로젝트 실행 과정의 문제를 해결할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프로그래밍을 이용한 데이터 세부화 기술을 활용할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90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실행의 중요성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27100" y="1281440"/>
            <a:ext cx="9994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"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아무리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가 뛰어난 계획을 세워도 실행 없이는 의미가 없습니다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오늘은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와 함께 실제 행동으로 옮겨볼 거예요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!"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63385" y="3218434"/>
            <a:ext cx="9994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지난 시간에 기획한 프로젝트 기획서를 토대로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팀원 역할 분담 및 일정 확인하고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필요 자원 및 도구 준비 상태 점검합니다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2125" y="4050308"/>
            <a:ext cx="8285808" cy="1323439"/>
          </a:xfrm>
          <a:prstGeom prst="rect">
            <a:avLst/>
          </a:prstGeom>
          <a:solidFill>
            <a:srgbClr val="EEF6EB"/>
          </a:solidFill>
        </p:spPr>
        <p:txBody>
          <a:bodyPr wrap="square">
            <a:spAutoFit/>
          </a:bodyPr>
          <a:lstStyle/>
          <a:p>
            <a:pPr marL="457200" indent="-457200">
              <a:buClr>
                <a:srgbClr val="44BA66"/>
              </a:buClr>
              <a:buFont typeface="+mj-ea"/>
              <a:buAutoNum type="circleNumDbPlain"/>
            </a:pPr>
            <a:r>
              <a:rPr lang="ko-KR" altLang="en-US" sz="2000" dirty="0">
                <a:latin typeface="+mn-ea"/>
                <a:ea typeface="+mn-ea"/>
              </a:rPr>
              <a:t>팀원 및 역할 정하기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buClr>
                <a:srgbClr val="44BA66"/>
              </a:buClr>
              <a:buFont typeface="+mj-ea"/>
              <a:buAutoNum type="circleNumDbPlain"/>
            </a:pPr>
            <a:r>
              <a:rPr lang="ko-KR" altLang="en-US" sz="2000" dirty="0">
                <a:latin typeface="+mn-ea"/>
                <a:ea typeface="+mn-ea"/>
              </a:rPr>
              <a:t>타임 </a:t>
            </a:r>
            <a:r>
              <a:rPr lang="ko-KR" altLang="en-US" sz="2000" dirty="0" err="1">
                <a:latin typeface="+mn-ea"/>
                <a:ea typeface="+mn-ea"/>
              </a:rPr>
              <a:t>스케쥴</a:t>
            </a:r>
            <a:r>
              <a:rPr lang="ko-KR" altLang="en-US" sz="2000" dirty="0">
                <a:latin typeface="+mn-ea"/>
                <a:ea typeface="+mn-ea"/>
              </a:rPr>
              <a:t> 짜기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buClr>
                <a:srgbClr val="44BA66"/>
              </a:buClr>
              <a:buFont typeface="+mj-ea"/>
              <a:buAutoNum type="circleNumDbPlain"/>
            </a:pPr>
            <a:r>
              <a:rPr lang="ko-KR" altLang="en-US" sz="2000" dirty="0">
                <a:latin typeface="+mn-ea"/>
                <a:ea typeface="+mn-ea"/>
              </a:rPr>
              <a:t>필요한 자원 조사하기</a:t>
            </a:r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buClr>
                <a:srgbClr val="44BA66"/>
              </a:buClr>
              <a:buFont typeface="+mj-ea"/>
              <a:buAutoNum type="circleNumDbPlain"/>
            </a:pPr>
            <a:r>
              <a:rPr lang="ko-KR" altLang="en-US" sz="2000" dirty="0">
                <a:latin typeface="+mn-ea"/>
                <a:ea typeface="+mn-ea"/>
              </a:rPr>
              <a:t>사용 가능한 도구 조사하기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1063385" y="2619050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실행 계획하기</a:t>
            </a:r>
          </a:p>
        </p:txBody>
      </p:sp>
    </p:spTree>
    <p:extLst>
      <p:ext uri="{BB962C8B-B14F-4D97-AF65-F5344CB8AC3E}">
        <p14:creationId xmlns:p14="http://schemas.microsoft.com/office/powerpoint/2010/main" val="123262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77240" y="2277006"/>
            <a:ext cx="10637520" cy="2303988"/>
            <a:chOff x="777240" y="2287062"/>
            <a:chExt cx="10637520" cy="23039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77240" y="2287062"/>
              <a:ext cx="10637520" cy="2303988"/>
            </a:xfrm>
            <a:prstGeom prst="roundRect">
              <a:avLst>
                <a:gd name="adj" fmla="val 6120"/>
              </a:avLst>
            </a:prstGeom>
            <a:solidFill>
              <a:srgbClr val="F3FAF0"/>
            </a:solidFill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98550" y="2531115"/>
              <a:ext cx="99949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+mn-ea"/>
                  <a:ea typeface="+mn-ea"/>
                </a:rPr>
                <a:t>프로젝트 기획서를 토대로</a:t>
              </a:r>
              <a:endParaRPr lang="en-US" altLang="ko-KR" sz="2800" dirty="0">
                <a:latin typeface="+mn-ea"/>
                <a:ea typeface="+mn-ea"/>
              </a:endParaRPr>
            </a:p>
            <a:p>
              <a:pPr algn="ctr"/>
              <a:r>
                <a:rPr lang="ko-KR" altLang="en-US" sz="2800" dirty="0">
                  <a:latin typeface="+mn-ea"/>
                  <a:ea typeface="+mn-ea"/>
                </a:rPr>
                <a:t>데이터 시각화 예측</a:t>
              </a:r>
              <a:r>
                <a:rPr lang="en-US" altLang="ko-KR" sz="2800" dirty="0">
                  <a:latin typeface="+mn-ea"/>
                  <a:ea typeface="+mn-ea"/>
                </a:rPr>
                <a:t>, </a:t>
              </a:r>
            </a:p>
            <a:p>
              <a:pPr algn="ctr"/>
              <a:r>
                <a:rPr lang="ko-KR" altLang="en-US" sz="2800" dirty="0">
                  <a:latin typeface="+mn-ea"/>
                  <a:ea typeface="+mn-ea"/>
                </a:rPr>
                <a:t>캠페인 포스터 제작 등을 기반으로 </a:t>
              </a:r>
              <a:endParaRPr lang="en-US" altLang="ko-KR" sz="2800" dirty="0">
                <a:latin typeface="+mn-ea"/>
                <a:ea typeface="+mn-ea"/>
              </a:endParaRPr>
            </a:p>
            <a:p>
              <a:pPr algn="ctr"/>
              <a:r>
                <a:rPr lang="ko-KR" altLang="en-US" sz="2800" dirty="0">
                  <a:latin typeface="+mn-ea"/>
                  <a:ea typeface="+mn-ea"/>
                </a:rPr>
                <a:t>한가지 이상의 프로젝트 실행을 실천해 봅니다</a:t>
              </a:r>
              <a:r>
                <a:rPr lang="en-US" altLang="ko-KR" sz="2800" dirty="0">
                  <a:latin typeface="+mn-ea"/>
                  <a:ea typeface="+mn-ea"/>
                </a:rPr>
                <a:t>.</a:t>
              </a:r>
              <a:endParaRPr lang="ko-KR" altLang="en-US" sz="2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95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38580"/>
              </p:ext>
            </p:extLst>
          </p:nvPr>
        </p:nvGraphicFramePr>
        <p:xfrm>
          <a:off x="1103466" y="2610644"/>
          <a:ext cx="9747250" cy="2907506"/>
        </p:xfrm>
        <a:graphic>
          <a:graphicData uri="http://schemas.openxmlformats.org/drawingml/2006/table">
            <a:tbl>
              <a:tblPr>
                <a:tableStyleId>{86D65D11-F074-4C7D-9CA5-3D9D90EB1B27}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288572159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6876062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722033"/>
                    </a:ext>
                  </a:extLst>
                </a:gridCol>
              </a:tblGrid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단계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담당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82281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사전 조사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학생 대상 설문조사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급식 만족도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남기는 이유 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환경동아리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담임교사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93649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현황 측정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주일간 학년별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학급별 음식물 쓰레기량 계측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영양사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급식실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132223"/>
                  </a:ext>
                </a:extLst>
              </a:tr>
              <a:tr h="66794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캠페인 실시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① 잔반 줄이기 포스터 제작 및 게시② 급식 잔반 챌린지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반별 경쟁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)③ "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나만의 잔반 줄이기 팁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"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공유 활동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전교생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학급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48712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분석 연계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급식 잔반 데이터 시각화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AI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기반 분석으로 피드백 제공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IT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동아리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교사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87263"/>
                  </a:ext>
                </a:extLst>
              </a:tr>
              <a:tr h="66794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피드백 및 개선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① 설문조사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재실시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② 급식 메뉴 의견 수렴 반영③ 캠페인 평가 및 공유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전체 참여자</a:t>
                      </a:r>
                    </a:p>
                  </a:txBody>
                  <a:tcPr anchor="ctr">
                    <a:solidFill>
                      <a:srgbClr val="F3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56429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71550" y="3352695"/>
            <a:ext cx="10011082" cy="482810"/>
          </a:xfrm>
          <a:prstGeom prst="rect">
            <a:avLst/>
          </a:prstGeom>
          <a:noFill/>
          <a:ln w="38100"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0747" y="1682281"/>
            <a:ext cx="999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“</a:t>
            </a:r>
            <a:r>
              <a:rPr lang="ko-KR" altLang="en-US" sz="2400" b="1" dirty="0">
                <a:latin typeface="+mn-ea"/>
                <a:ea typeface="+mn-ea"/>
              </a:rPr>
              <a:t>우리는 남기지 않아요</a:t>
            </a:r>
            <a:r>
              <a:rPr lang="en-US" altLang="ko-KR" sz="2400" b="1" dirty="0">
                <a:latin typeface="+mn-ea"/>
                <a:ea typeface="+mn-ea"/>
              </a:rPr>
              <a:t>!” – </a:t>
            </a:r>
            <a:r>
              <a:rPr lang="ko-KR" altLang="en-US" sz="2400" b="1" dirty="0" err="1">
                <a:latin typeface="+mn-ea"/>
                <a:ea typeface="+mn-ea"/>
              </a:rPr>
              <a:t>급식실</a:t>
            </a:r>
            <a:r>
              <a:rPr lang="ko-KR" altLang="en-US" sz="2400" b="1" dirty="0">
                <a:latin typeface="+mn-ea"/>
                <a:ea typeface="+mn-ea"/>
              </a:rPr>
              <a:t> 음식물 쓰레기 줄이기 캠페인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프로젝트명</a:t>
            </a:r>
            <a:endParaRPr lang="ko-KR" altLang="en-US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2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032" y="2328681"/>
            <a:ext cx="9994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학년별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학급별 음식물 </a:t>
            </a:r>
            <a:r>
              <a:rPr lang="ko-KR" altLang="en-US" sz="2000" b="1" dirty="0" err="1">
                <a:latin typeface="+mn-ea"/>
                <a:ea typeface="+mn-ea"/>
              </a:rPr>
              <a:t>쓰레기량</a:t>
            </a:r>
            <a:r>
              <a:rPr lang="ko-KR" altLang="en-US" sz="2000" b="1" dirty="0">
                <a:latin typeface="+mn-ea"/>
                <a:ea typeface="+mn-ea"/>
              </a:rPr>
              <a:t> 계측에 대한 </a:t>
            </a:r>
            <a:r>
              <a:rPr lang="en-US" altLang="ko-KR" sz="2000" b="1" dirty="0">
                <a:latin typeface="+mn-ea"/>
                <a:ea typeface="+mn-ea"/>
              </a:rPr>
              <a:t>“</a:t>
            </a:r>
            <a:r>
              <a:rPr lang="ko-KR" altLang="en-US" sz="2000" b="1" dirty="0">
                <a:latin typeface="+mn-ea"/>
                <a:ea typeface="+mn-ea"/>
              </a:rPr>
              <a:t>가상 데이터</a:t>
            </a:r>
            <a:r>
              <a:rPr lang="en-US" altLang="ko-KR" sz="2000" b="1" dirty="0">
                <a:latin typeface="+mn-ea"/>
                <a:ea typeface="+mn-ea"/>
              </a:rPr>
              <a:t>”</a:t>
            </a:r>
            <a:r>
              <a:rPr lang="ko-KR" altLang="en-US" sz="2000" b="1" dirty="0">
                <a:latin typeface="+mn-ea"/>
                <a:ea typeface="+mn-ea"/>
              </a:rPr>
              <a:t>를 생성 후 </a:t>
            </a:r>
            <a:endParaRPr lang="en-US" altLang="ko-KR" sz="2000" b="1" dirty="0">
              <a:latin typeface="+mn-ea"/>
              <a:ea typeface="+mn-ea"/>
            </a:endParaRPr>
          </a:p>
          <a:p>
            <a:r>
              <a:rPr lang="ko-KR" altLang="en-US" sz="2000" b="1" dirty="0">
                <a:latin typeface="+mn-ea"/>
                <a:ea typeface="+mn-ea"/>
              </a:rPr>
              <a:t>분석하는 시각화 활동 예행 연습을 실행 해 봅시다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0747" y="1682281"/>
            <a:ext cx="999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“</a:t>
            </a:r>
            <a:r>
              <a:rPr lang="ko-KR" altLang="en-US" sz="2400" b="1" dirty="0">
                <a:latin typeface="+mn-ea"/>
                <a:ea typeface="+mn-ea"/>
              </a:rPr>
              <a:t>우리는 남기지 않아요</a:t>
            </a:r>
            <a:r>
              <a:rPr lang="en-US" altLang="ko-KR" sz="2400" b="1" dirty="0">
                <a:latin typeface="+mn-ea"/>
                <a:ea typeface="+mn-ea"/>
              </a:rPr>
              <a:t>!” – </a:t>
            </a:r>
            <a:r>
              <a:rPr lang="ko-KR" altLang="en-US" sz="2400" b="1" dirty="0" err="1">
                <a:latin typeface="+mn-ea"/>
                <a:ea typeface="+mn-ea"/>
              </a:rPr>
              <a:t>급식실</a:t>
            </a:r>
            <a:r>
              <a:rPr lang="ko-KR" altLang="en-US" sz="2400" b="1" dirty="0">
                <a:latin typeface="+mn-ea"/>
                <a:ea typeface="+mn-ea"/>
              </a:rPr>
              <a:t> 음식물 쓰레기 줄이기 캠페인</a:t>
            </a: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프로젝트명</a:t>
            </a:r>
            <a:endParaRPr lang="ko-KR" altLang="en-US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7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97232" y="1968500"/>
            <a:ext cx="10435918" cy="3139321"/>
          </a:xfrm>
          <a:prstGeom prst="rect">
            <a:avLst/>
          </a:prstGeom>
          <a:solidFill>
            <a:srgbClr val="BEE8CA"/>
          </a:solidFill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+mn-ea"/>
                <a:ea typeface="+mn-ea"/>
              </a:rPr>
              <a:t>“</a:t>
            </a:r>
            <a:r>
              <a:rPr lang="ko-KR" altLang="en-US" sz="1800" dirty="0" err="1">
                <a:latin typeface="+mn-ea"/>
                <a:ea typeface="+mn-ea"/>
              </a:rPr>
              <a:t>한달간</a:t>
            </a:r>
            <a:r>
              <a:rPr lang="ko-KR" altLang="en-US" sz="1800" dirty="0">
                <a:latin typeface="+mn-ea"/>
                <a:ea typeface="+mn-ea"/>
              </a:rPr>
              <a:t> 학년별</a:t>
            </a:r>
            <a:r>
              <a:rPr lang="en-US" altLang="ko-KR" sz="1800" dirty="0">
                <a:latin typeface="+mn-ea"/>
                <a:ea typeface="+mn-ea"/>
              </a:rPr>
              <a:t>/</a:t>
            </a:r>
            <a:r>
              <a:rPr lang="ko-KR" altLang="en-US" sz="1800" dirty="0">
                <a:latin typeface="+mn-ea"/>
                <a:ea typeface="+mn-ea"/>
              </a:rPr>
              <a:t>학급별 음식물 </a:t>
            </a:r>
            <a:r>
              <a:rPr lang="ko-KR" altLang="en-US" sz="1800" dirty="0" err="1">
                <a:latin typeface="+mn-ea"/>
                <a:ea typeface="+mn-ea"/>
              </a:rPr>
              <a:t>쓰레기량</a:t>
            </a:r>
            <a:r>
              <a:rPr lang="ko-KR" altLang="en-US" sz="1800" dirty="0">
                <a:latin typeface="+mn-ea"/>
                <a:ea typeface="+mn-ea"/>
              </a:rPr>
              <a:t> 계측을 실행 해보려고 해</a:t>
            </a:r>
            <a:r>
              <a:rPr lang="en-US" altLang="ko-KR" sz="1800" dirty="0">
                <a:latin typeface="+mn-ea"/>
                <a:ea typeface="+mn-ea"/>
              </a:rPr>
              <a:t>. “ </a:t>
            </a:r>
            <a:r>
              <a:rPr lang="ko-KR" altLang="en-US" sz="1800" dirty="0">
                <a:latin typeface="+mn-ea"/>
                <a:ea typeface="+mn-ea"/>
              </a:rPr>
              <a:t>중학교 </a:t>
            </a:r>
            <a:r>
              <a:rPr lang="en-US" altLang="ko-KR" sz="1800" dirty="0">
                <a:latin typeface="+mn-ea"/>
                <a:ea typeface="+mn-ea"/>
              </a:rPr>
              <a:t>1,2,3</a:t>
            </a:r>
            <a:r>
              <a:rPr lang="ko-KR" altLang="en-US" sz="1800" dirty="0">
                <a:latin typeface="+mn-ea"/>
                <a:ea typeface="+mn-ea"/>
              </a:rPr>
              <a:t>학년에 대한 학년마다 </a:t>
            </a:r>
            <a:r>
              <a:rPr lang="en-US" altLang="ko-KR" sz="1800" dirty="0">
                <a:latin typeface="+mn-ea"/>
                <a:ea typeface="+mn-ea"/>
              </a:rPr>
              <a:t>5</a:t>
            </a:r>
            <a:r>
              <a:rPr lang="ko-KR" altLang="en-US" sz="1800" dirty="0">
                <a:latin typeface="+mn-ea"/>
                <a:ea typeface="+mn-ea"/>
              </a:rPr>
              <a:t>반의 데이터를 수집한 가상의 </a:t>
            </a:r>
            <a:r>
              <a:rPr lang="ko-KR" altLang="en-US" sz="1800" dirty="0" err="1">
                <a:latin typeface="+mn-ea"/>
                <a:ea typeface="+mn-ea"/>
              </a:rPr>
              <a:t>데이터셋을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CSV </a:t>
            </a:r>
            <a:r>
              <a:rPr lang="ko-KR" altLang="en-US" sz="1800" dirty="0">
                <a:latin typeface="+mn-ea"/>
                <a:ea typeface="+mn-ea"/>
              </a:rPr>
              <a:t>형식으로 생성해 다운로드 가능하도록 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해당 </a:t>
            </a:r>
            <a:r>
              <a:rPr lang="en-US" altLang="ko-KR" sz="1800" dirty="0">
                <a:latin typeface="+mn-ea"/>
                <a:ea typeface="+mn-ea"/>
              </a:rPr>
              <a:t>CSV </a:t>
            </a:r>
            <a:r>
              <a:rPr lang="ko-KR" altLang="en-US" sz="1800" dirty="0">
                <a:latin typeface="+mn-ea"/>
                <a:ea typeface="+mn-ea"/>
              </a:rPr>
              <a:t>파일을 업로드한 후 이를 기반으로 데이터 전처리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주요 통계 분석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 err="1">
                <a:latin typeface="+mn-ea"/>
                <a:ea typeface="+mn-ea"/>
              </a:rPr>
              <a:t>시계열</a:t>
            </a:r>
            <a:r>
              <a:rPr lang="ko-KR" altLang="en-US" sz="1800" dirty="0">
                <a:latin typeface="+mn-ea"/>
                <a:ea typeface="+mn-ea"/>
              </a:rPr>
              <a:t> 또는 범주형 변수 시각화를 포함하는 </a:t>
            </a:r>
            <a:r>
              <a:rPr lang="ko-KR" altLang="en-US" sz="1800" dirty="0" err="1">
                <a:latin typeface="+mn-ea"/>
                <a:ea typeface="+mn-ea"/>
              </a:rPr>
              <a:t>파이썬</a:t>
            </a:r>
            <a:r>
              <a:rPr lang="ko-KR" altLang="en-US" sz="1800" dirty="0">
                <a:latin typeface="+mn-ea"/>
                <a:ea typeface="+mn-ea"/>
              </a:rPr>
              <a:t> 코드를 작성해줘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코드는 한글 데이터가 포함되어도 </a:t>
            </a:r>
            <a:r>
              <a:rPr lang="ko-KR" altLang="en-US" sz="1800" dirty="0" err="1">
                <a:latin typeface="+mn-ea"/>
                <a:ea typeface="+mn-ea"/>
              </a:rPr>
              <a:t>인코딩</a:t>
            </a:r>
            <a:r>
              <a:rPr lang="ko-KR" altLang="en-US" sz="1800" dirty="0">
                <a:latin typeface="+mn-ea"/>
                <a:ea typeface="+mn-ea"/>
              </a:rPr>
              <a:t> 오류가 발생하지 않도록 해줘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  <a:p>
            <a:r>
              <a:rPr lang="ko-KR" altLang="en-US" sz="1800" dirty="0">
                <a:latin typeface="+mn-ea"/>
                <a:ea typeface="+mn-ea"/>
              </a:rPr>
              <a:t>시각화는 </a:t>
            </a:r>
            <a:r>
              <a:rPr lang="en-US" altLang="ko-KR" sz="1800" dirty="0" err="1">
                <a:latin typeface="+mn-ea"/>
                <a:ea typeface="+mn-ea"/>
              </a:rPr>
              <a:t>matplotlib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또는 </a:t>
            </a:r>
            <a:r>
              <a:rPr lang="en-US" altLang="ko-KR" sz="1800" dirty="0" err="1">
                <a:latin typeface="+mn-ea"/>
                <a:ea typeface="+mn-ea"/>
              </a:rPr>
              <a:t>plotly</a:t>
            </a:r>
            <a:r>
              <a:rPr lang="ko-KR" altLang="en-US" sz="1800" dirty="0">
                <a:latin typeface="+mn-ea"/>
                <a:ea typeface="+mn-ea"/>
              </a:rPr>
              <a:t>를 활용하고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그래프에는 한글 폰트 설정을 적용해줘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코드는 </a:t>
            </a:r>
            <a:r>
              <a:rPr lang="en-US" altLang="ko-KR" sz="1800" dirty="0" err="1">
                <a:latin typeface="+mn-ea"/>
                <a:ea typeface="+mn-ea"/>
              </a:rPr>
              <a:t>Jupyter</a:t>
            </a:r>
            <a:r>
              <a:rPr lang="en-US" altLang="ko-KR" sz="1800" dirty="0">
                <a:latin typeface="+mn-ea"/>
                <a:ea typeface="+mn-ea"/>
              </a:rPr>
              <a:t> Notebook </a:t>
            </a:r>
            <a:r>
              <a:rPr lang="ko-KR" altLang="en-US" sz="1800" dirty="0">
                <a:latin typeface="+mn-ea"/>
                <a:ea typeface="+mn-ea"/>
              </a:rPr>
              <a:t>환경에 적합하도록 </a:t>
            </a:r>
            <a:r>
              <a:rPr lang="ko-KR" altLang="en-US" sz="1800" dirty="0" err="1">
                <a:latin typeface="+mn-ea"/>
                <a:ea typeface="+mn-ea"/>
              </a:rPr>
              <a:t>마크다운</a:t>
            </a:r>
            <a:r>
              <a:rPr lang="ko-KR" altLang="en-US" sz="1800" dirty="0">
                <a:latin typeface="+mn-ea"/>
                <a:ea typeface="+mn-ea"/>
              </a:rPr>
              <a:t> 셀 주석과 함께 제공해줘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endParaRPr lang="en-US" altLang="ko-KR" sz="1800" dirty="0">
              <a:latin typeface="+mn-ea"/>
              <a:ea typeface="+mn-ea"/>
            </a:endParaRPr>
          </a:p>
          <a:p>
            <a:r>
              <a:rPr lang="ko-KR" altLang="en-US" sz="1800" dirty="0">
                <a:latin typeface="+mn-ea"/>
                <a:ea typeface="+mn-ea"/>
              </a:rPr>
              <a:t>분석 결과로부터 도출 가능한 </a:t>
            </a:r>
            <a:r>
              <a:rPr lang="ko-KR" altLang="en-US" sz="1800" dirty="0" err="1">
                <a:latin typeface="+mn-ea"/>
                <a:ea typeface="+mn-ea"/>
              </a:rPr>
              <a:t>인사이트도</a:t>
            </a:r>
            <a:r>
              <a:rPr lang="ko-KR" altLang="en-US" sz="1800" dirty="0">
                <a:latin typeface="+mn-ea"/>
                <a:ea typeface="+mn-ea"/>
              </a:rPr>
              <a:t> 함께 정리해줘</a:t>
            </a:r>
            <a:r>
              <a:rPr lang="en-US" altLang="ko-KR" sz="1800" dirty="0">
                <a:latin typeface="+mn-ea"/>
                <a:ea typeface="+mn-ea"/>
              </a:rPr>
              <a:t>."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Q.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질문 방식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85D5-EFBB-17E1-7693-DEFDB044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518329-2043-FAFB-91FC-6BBAEF09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ESG </a:t>
            </a:r>
            <a:r>
              <a:rPr lang="ko-KR" altLang="en-US" b="1" dirty="0"/>
              <a:t>히어로 프로젝트 실행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예시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" y="1727181"/>
            <a:ext cx="6453684" cy="4553001"/>
          </a:xfrm>
          <a:prstGeom prst="rect">
            <a:avLst/>
          </a:prstGeom>
        </p:spPr>
      </p:pic>
      <p:sp>
        <p:nvSpPr>
          <p:cNvPr id="4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4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SB 어그로 Bold"/>
        <a:ea typeface="SB 어그로 Bold"/>
        <a:cs typeface=""/>
      </a:majorFont>
      <a:minorFont>
        <a:latin typeface="SB 어그로 Light"/>
        <a:ea typeface="SB 어그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5d2d4e3-3807-4a63-b1fd-d13b7a4ed0ed" xsi:nil="true"/>
    <TaxCatchAll xmlns="68be5aea-11e0-4654-aa65-0c9e3cea7a48" xsi:nil="true"/>
    <lcf76f155ced4ddcb4097134ff3c332f xmlns="c5d2d4e3-3807-4a63-b1fd-d13b7a4ed0e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BB2F68090E6E4BA96695830B7887E7" ma:contentTypeVersion="15" ma:contentTypeDescription="새 문서를 만듭니다." ma:contentTypeScope="" ma:versionID="405ca7ced9d5f27566bd8d4a9e0279da">
  <xsd:schema xmlns:xsd="http://www.w3.org/2001/XMLSchema" xmlns:xs="http://www.w3.org/2001/XMLSchema" xmlns:p="http://schemas.microsoft.com/office/2006/metadata/properties" xmlns:ns2="c5d2d4e3-3807-4a63-b1fd-d13b7a4ed0ed" xmlns:ns3="68be5aea-11e0-4654-aa65-0c9e3cea7a48" targetNamespace="http://schemas.microsoft.com/office/2006/metadata/properties" ma:root="true" ma:fieldsID="5071958b574af4ac133cfd96544a9917" ns2:_="" ns3:_="">
    <xsd:import namespace="c5d2d4e3-3807-4a63-b1fd-d13b7a4ed0ed"/>
    <xsd:import namespace="68be5aea-11e0-4654-aa65-0c9e3cea7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2d4e3-3807-4a63-b1fd-d13b7a4ed0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660f5272-308d-4843-a751-1f431fb78a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e5aea-11e0-4654-aa65-0c9e3cea7a4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2053199-877c-4954-b7cc-a57933340257}" ma:internalName="TaxCatchAll" ma:showField="CatchAllData" ma:web="68be5aea-11e0-4654-aa65-0c9e3cea7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FD1F77-A4FB-415D-9B53-0FEFDF57BAE9}">
  <ds:schemaRefs>
    <ds:schemaRef ds:uri="68be5aea-11e0-4654-aa65-0c9e3cea7a4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c5d2d4e3-3807-4a63-b1fd-d13b7a4ed0ed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4E1F366-9EAA-4F2E-AA4F-28237C8F1D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d2d4e3-3807-4a63-b1fd-d13b7a4ed0ed"/>
    <ds:schemaRef ds:uri="68be5aea-11e0-4654-aa65-0c9e3cea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3EC4DB-0994-445E-8532-9B23B0D1B0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6579</TotalTime>
  <Words>1689</Words>
  <Application>Microsoft Macintosh PowerPoint</Application>
  <PresentationFormat>와이드스크린</PresentationFormat>
  <Paragraphs>205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Malgun Gothic</vt:lpstr>
      <vt:lpstr>에스코어 드림 8 Heavy</vt:lpstr>
      <vt:lpstr>KoPub바탕체_Pro Bold</vt:lpstr>
      <vt:lpstr>SB 어그로 Light</vt:lpstr>
      <vt:lpstr>SB 어그로 Medium</vt:lpstr>
      <vt:lpstr>Arial</vt:lpstr>
      <vt:lpstr>Office 테마</vt:lpstr>
      <vt:lpstr>PowerPoint 프레젠테이션</vt:lpstr>
      <vt:lpstr>공감하기</vt:lpstr>
      <vt:lpstr>학습목표</vt:lpstr>
      <vt:lpstr>실행의 중요성</vt:lpstr>
      <vt:lpstr>ESG 히어로 프로젝트 실행 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1)</vt:lpstr>
      <vt:lpstr>ESG 히어로 프로젝트 실행 (예시 2)</vt:lpstr>
      <vt:lpstr>ESG 히어로 프로젝트 실행 (예시 2)</vt:lpstr>
      <vt:lpstr>ESG 히어로 프로젝트 실행 (예시 2)</vt:lpstr>
      <vt:lpstr>팀별 ESG 프로젝트 실행 방안 발표하기</vt:lpstr>
      <vt:lpstr>배운 내용 되돌아보기</vt:lpstr>
      <vt:lpstr>다음 차시 예고</vt:lpstr>
      <vt:lpstr>PowerPoint 프레젠테이션</vt:lpstr>
      <vt:lpstr>공감하기</vt:lpstr>
      <vt:lpstr>학습목표</vt:lpstr>
      <vt:lpstr>임팩트 되돌아보기</vt:lpstr>
      <vt:lpstr>ESG 히어로 프로젝트 대회 준비</vt:lpstr>
      <vt:lpstr>ESG 히어로 프로젝트 대회</vt:lpstr>
      <vt:lpstr>배운 내용 되돌아보기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DELL;윤수경</dc:creator>
  <cp:lastModifiedBy>콘텐츠 팀모노리스</cp:lastModifiedBy>
  <cp:revision>538</cp:revision>
  <dcterms:modified xsi:type="dcterms:W3CDTF">2025-08-22T07:32:54Z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6248900.00000000</vt:lpwstr>
  </property>
  <property fmtid="{D5CDD505-2E9C-101B-9397-08002B2CF9AE}" pid="3" name="xd_ProgID">
    <vt:lpwstr/>
  </property>
  <property fmtid="{D5CDD505-2E9C-101B-9397-08002B2CF9AE}" pid="4" name="ContentTypeId">
    <vt:lpwstr>0x01010005BB2F68090E6E4BA96695830B7887E7</vt:lpwstr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</Properties>
</file>